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presProps" Target="presProps.xml"/>
  <Relationship Id="rId66" Type="http://schemas.openxmlformats.org/officeDocument/2006/relationships/viewProps" Target="viewProps.xml"/>
  <Relationship Id="rId67"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aut-r01-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Un movimiento sin fundador» (2 de 4).]]></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Un movimiento sin fundador» (3 de 4).]]></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Un movimiento sin fundador» (4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aut-r01-oa01]]></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Las ideas que casi todos comparten» (2 de 3).]]></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Las ideas que casi todos comparten» (3 de 3).]]></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aut-r01-oa01]]></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El contexto que lo hizo popular» (2 de 3).]]></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El contexto que lo hizo popular» (3 de 3).]]></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folleto de 189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o que dice la port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folleto anuncia que la enfermedad es una idea y que la idea se corrige. La frase tiene la estructura típica del género: un diagnóstico universal y una solución ún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1]]></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folleto de 189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De dónde v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Viene de la intuición de Quimby sobre la creencia del paciente y de la lectura que hizo el mentalismo cristiano. En su origen era una observación clínica, no una ley univers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1]]></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folleto de 189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Qué añadió el foll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virtió la observación en regla general y sacó la medicina del cuadro. Ese paso no está en Quimby y no lo sostiene ninguna investig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1]]></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folleto de 189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Qué se que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e el estado emocional influye en cómo se vive una enfermedad y en si se pide ayuda. Lo que se descarta: creer que buscar tratamiento es falta de f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1]]></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revista de 19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El artícu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revista explica que la pobreza es un estado mental y que cambiar el pensamiento cambia la fortuna de un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1]]></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revista de 19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o que aci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e la atención y las expectativas influyen en lo que una persona intenta, y que la desesperanza reduce los intentos. Esa parte se puede observar en la condu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1]]></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revista de 19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o que o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os salarios, la salud, el crédito, la discriminación y el azar. Una explicación que solo depende del pensamiento deja fuera casi todo lo que decide una situación económ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1]]></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revista de 19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Cómo se le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conserva la parte que depende de la conducta, como buscar información, planear y preguntar, y se rechaza la que convierte la pobreza en culpa individ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1]]></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aut-r01-oa01]]></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Tu ficha de movimiento» (2 de 2).]]></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Una red descentralizada de autores, revistas y escuelas que, en la segunda mitad del siglo XIX, sostuvo que el pensamiento participa en la salud y en las circunstan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movimiento no tuvo fundador único ni credo: convivió con iglesias y escuelas distintas. La física no estudió ondas del cerebro, y 2006 es la ola moderna, no el orig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la lista de distin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aut-r01-oa01]]></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omparten el antecedente de Quimby y el vocabulario mental, pero la ciencia cristiana tiene doctrina y organización propias, fundadas por Mary Baker Eddy. El Nuevo Pensamiento fue más descentralizado y más optimista respecto de la vida mater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segunda lista de distin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aut-r01-oa01]]></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l pensamiento pesa → Influye en el cuerpo y en lo que ocu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a divinidad interior → Cada persona participa de lo divi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error mental → Enfermedad y pobreza se corrigen pensa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a palabra repetida → Afirmaciones y negaciones como técnica dia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cuatro parejas están en la lista de la sección 2 y en el flujo de las cuatro ideas. La trampa es confundir la divinidad interior, que es una idea religiosa, con una afirmación psicológica sobre la autoesti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aut-r01-oa01]]></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Relacionar»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l pensamiento emite una señal que atrae circunstancias parecidas → Trad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La atención sostenida cambia lo que una persona detecta y hace → Lo que se puede prob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Escribir cada noche una acción concreta para el día siguiente → Prác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La enfermedad es un error de la mente que se corrige creyendo → Trad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La preparación previa cambia el desempeño en una conversación difícil → Lo que se puede prob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Llevar un registro de siete días con lo que hice y lo que ocurrió → Prác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tabla de las etap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aut-r01-oa01]]></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Quimby atiende pacientes en Maine con métodos mentales → Evans publica el primer libro impreso de la corriente → Hopkins forma en Chicago a una generación de organizadores → El nombre Nuevo Pensamiento circula en revistas y escuel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va del consultorio al nombre: primero la práctica de Quimby, después el libro de Evans en 1869, luego la escuela de Hopkins y al final la etiqueta que circula en revis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las cuatro etap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aut-r01-oa01]]></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imby publicó un sistema completo y demostró que el pensamiento c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Quimby no publicó un sistema completo ni demostró nada: su influencia llegó por pacientes y cuadernos. Y la respuesta que culpabiliza al que no creyó viene del formato de difusión y de la necesidad de defender la doctrina, no de un experi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la sección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aut-r01-oa01]]></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890 · reloj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Hacia 1890 el nombre circulaba en revistas y escuelas; el antecedente más citado es Quimby, relojero y sanador de Maine. La fecha exacta del nombre no es un día, es una déc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la tabla de las etap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aut-r01-oa01]]></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una ficha de una página sobre una idea del movimiento. Escribe la idea, quién la dijo y en qué año, qué parte se puede probar con una acción concreta y qué parte es creencia. Termina con una línea: qué haces distinto después de lee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1]]></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Tu ficha de movimiento · Memoria: nombres y fechas del mov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1]]></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Tu ficha de movimiento · Memoria: nombres y fechas del mov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1]]></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ién fue el antecedente más ci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imby, relojero y sanador de Maine que sostuvo que la creencia del paciente participa en su males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1]]></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fue el primer libro impreso de la corr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The Mental Cure, de Warren Felt Evans, en 1869.]]></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1]]></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es son las cuatro ideas comparti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pensamiento pesa, la divinidad interior, el error mental y la palabra repet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1]]></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prendió el mov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iudad, imprenta barata, clase media con lectura y una práctica que se hacía sin temp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1]]></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respuesta protegía la doctrina del fra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si no funcionó fue por no creer lo suficiente; eso hace que la afirmación no pueda fal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1]]></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1]]></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28501" r:id="rId1"/>
    <p:sldLayoutId id="2482528502" r:id="rId2"/>
    <p:sldLayoutId id="2482528503" r:id="rId3"/>
    <p:sldLayoutId id="2482528504"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3849975cfdb9eb150eca7e624f2b7f4b1fd354c7ed60692a1.jpg"/>
  <Relationship Id="rId3" Type="http://schemas.openxmlformats.org/officeDocument/2006/relationships/hyperlink" Target="https://atraccion.lumbre.lat/object/atr-aut-r01-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1"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1"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1"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1"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1" TargetMode="External"/>
  <Relationship Id="rId3" Type="http://schemas.openxmlformats.org/officeDocument/2006/relationships/hyperlink" Target="https://atraccion.lumbre.lat/object/atr-aut-r01-oa01" TargetMode="External"/>
  <Relationship Id="rId4" Type="http://schemas.openxmlformats.org/officeDocument/2006/relationships/hyperlink" Target="https://atraccion.lumbre.lat/object/atr-aut-r01-oa01" TargetMode="External"/>
  <Relationship Id="rId5"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1"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1"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1" TargetMode="External"/>
  <Relationship Id="rId3" Type="http://schemas.openxmlformats.org/officeDocument/2006/relationships/hyperlink" Target="https://atraccion.lumbre.lat/object/atr-aut-r01-oa01" TargetMode="External"/>
  <Relationship Id="rId4" Type="http://schemas.openxmlformats.org/officeDocument/2006/relationships/hyperlink" Target="https://atraccion.lumbre.lat/object/atr-aut-r01-oa01"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1"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1"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1"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1"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1" TargetMode="Externa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1" TargetMode="External"/>
  <Relationship Id="rId3" Type="http://schemas.openxmlformats.org/officeDocument/2006/relationships/hyperlink" Target="https://atraccion.lumbre.lat/object/atr-aut-r01-oa01" TargetMode="External"/>
  <Relationship Id="rId4" Type="http://schemas.openxmlformats.org/officeDocument/2006/relationships/hyperlink" Target="https://atraccion.lumbre.lat/object/atr-aut-r01-oa01" TargetMode="External"/>
  <Relationship Id="rId5"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1" TargetMode="Externa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1"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1"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1"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1"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1"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1"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1"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1"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1"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1"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1"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1"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1"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1"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1"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1" TargetMode="External"/>
  <Relationship Id="rId3" Type="http://schemas.openxmlformats.org/officeDocument/2006/relationships/hyperlink" Target="https://atraccion.lumbre.lat/object/atr-aut-r01-oa01" TargetMode="External"/>
  <Relationship Id="rId4"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1"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1"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1"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1"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1"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1"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1"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1"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1"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1"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1" TargetMode="External"/>
  <Relationship Id="rId3" Type="http://schemas.openxmlformats.org/officeDocument/2006/relationships/hyperlink" Target="https://www.gutenberg.org/ebooks/search/?query=New+Thought" TargetMode="External"/>
  <Relationship Id="rId4" Type="http://schemas.openxmlformats.org/officeDocument/2006/relationships/hyperlink" Target="https://archive.org/search?query=New+Thought+movement" TargetMode="Externa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1" TargetMode="External"/>
  <Relationship Id="rId3" Type="http://schemas.openxmlformats.org/officeDocument/2006/relationships/hyperlink" Target="https://www.apa.org/" TargetMode="External"/>
  <Relationship Id="rId4"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1" TargetMode="Externa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1"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1" TargetMode="External"/>
  <Relationship Id="rId3" Type="http://schemas.openxmlformats.org/officeDocument/2006/relationships/notesSlide" Target="../notesSlides/notesSlide62.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uev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ensamient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m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ovimient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aut-r01-oa01"/>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1"/>
              </a:rPr>
              <a:t><![CDATA[El Nuevo Pensamiento como mov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cribir el Nuevo Pensamiento como movimiento histórico, sus ideas compartidas y el contexto social que lo hizo popular en Estados Unido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1"/>
              </a:rPr>
              <a:t><![CDATA[El Nuevo Pensamiento como mov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mera lección de la ruta. El Nuevo Pensamiento no fue una iglesia ni un libro: fue una red de consultorios, revistas y escuelas que, entre 1860 y 1900, sostuvo que el pensamiento participa en la salud y en las circunstancias. Aquí se reconstruye su historia, se nombran las cuatro ideas que casi todos sus autores comparten y se explica qué contexto social lo hizo popular en Estados Unidos.]]></a:t>
            </a:r>
          </a:p>
        </p:txBody>
      </p:sp>
      <p:sp>
        <p:nvSpPr>
          <p:cNvPr id="9" name=""/>
          <p:cNvSpPr txBox="1"/>
          <p:nvPr/>
        </p:nvSpPr>
        <p:spPr>
          <a:xfrm>
            <a:off x="514350" y="3619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
        <p:nvSpPr>
          <p:cNvPr id="10" name=""/>
          <p:cNvSpPr txBox="1"/>
          <p:nvPr/>
        </p:nvSpPr>
        <p:spPr>
          <a:xfrm>
            <a:off x="514350" y="40100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nuevo pensamiento · historia · siglo xix · estados unidos · quimby · movimiento · autoayuda · contexto socia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1"/>
              </a:rPr>
              <a:t><![CDATA[El Nuevo Pensamiento como mov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Nuevo Pensamiento no tiene un fundador único ni un libro sagrado. Fue una red de consultorios, revistas, folletos y escuelas que, entre la década de 1860 y el cambio de siglo, sostuvo que el pensamiento participa en la salud, la conducta y las circunstancias de una persona.]]></a:t>
            </a:r>
          </a:p>
        </p:txBody>
      </p:sp>
      <p:sp>
        <p:nvSpPr>
          <p:cNvPr id="8" name=""/>
          <p:cNvSpPr txBox="1"/>
          <p:nvPr/>
        </p:nvSpPr>
        <p:spPr>
          <a:xfrm>
            <a:off x="514350" y="2867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stados Unidos coincidió con la industrialización, el auge de la imprenta barata y una clase media urbana que buscaba una espiritualidad práctic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1"/>
              </a:rPr>
              <a:t><![CDATA[El Nuevo Pensamiento como mov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2]]></a:t>
            </a:r>
          </a:p>
        </p:txBody>
      </p:sp>
      <p:sp>
        <p:nvSpPr>
          <p:cNvPr id="7" name="" descr=""/>
          <p:cNvSpPr/>
          <p:nvPr/>
        </p:nvSpPr>
        <p:spPr>
          <a:xfrm>
            <a:off x="514350" y="2533650"/>
            <a:ext cx="8115300" cy="18097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2533650"/>
            <a:ext cx="38100" cy="18097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terminar vas a poder describirlo como movimiento histórico, nombrar las ideas que casi todos sus autores comparten, explicar el contexto que lo hizo popular y separar lo que fue una intuición clínica de lo que fue promesa de folleto.]]></a:t>
            </a:r>
          </a:p>
        </p:txBody>
      </p:sp>
      <p:sp>
        <p:nvSpPr>
          <p:cNvPr id="10" name=""/>
          <p:cNvSpPr txBox="1"/>
          <p:nvPr/>
        </p:nvSpPr>
        <p:spPr>
          <a:xfrm>
            <a:off x="685800" y="26098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1" name=""/>
          <p:cNvSpPr txBox="1"/>
          <p:nvPr/>
        </p:nvSpPr>
        <p:spPr>
          <a:xfrm>
            <a:off x="685800" y="3019425"/>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or qué un movimiento sin credo único duró más de un siglo? Porque no pedía templo: cabía en una revista, en un curso por correo y en una conversación de cocina. Esa portabilidad explica su alcance y también su falta de contro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Un movimiento sin fundado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1"/>
              </a:rPr>
              <a:t><![CDATA[El Nuevo Pensamiento como mov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unto de partida suele ser Phineas Parkhurst Quimby, un relojero de Maine que en la década de 1850 se dedicó a tratar enfermos con métodos mentales. Había aprendido magnetismo animal, una práctica que atribuía efectos terapéuticos a una fuerza transmitida del sanador al paciente, y con los años llegó a una conclusión distinta: lo que aliviaba era la creencia del paciente, no la fuerza. Quimby escribió cuadernos y artículos, pero no publicó un sistema completo; su influencia viajó con las personas que lo trataron y con quienes aprendieron de ella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Un movimiento sin fundado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1"/>
              </a:rPr>
              <a:t><![CDATA[El Nuevo Pensamiento como mov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Warren Felt Evans, un ministro que había sido paciente suyo, publicó en 1869 The Mental Cure, un libro que suele citarse como la primera obra impresa de esta corriente. Julius y Annetta Dresser, también pacientes de Quimby, enseñaron sus ideas y las defendieron por escrito.]]></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década de 1880, Emma Curtis Hopkins formó en Chicago a una generación de organizadores; en 1889, Charles y Myrtle Fillmore fundaron en Kansas City el grupo que llegaría a ser Unit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Un movimiento sin fundado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1"/>
              </a:rPr>
              <a:t><![CDATA[El Nuevo Pensamiento como mov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2]]></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nombre Nuevo Pensamiento circulaba ya en los años noventa, y en 1902 William James describió la mente-cura, en la que incluía a estos autores, en The Varieties of Religious Experience.]]></a:t>
            </a:r>
          </a:p>
        </p:txBody>
      </p:sp>
      <p:sp>
        <p:nvSpPr>
          <p:cNvPr id="8" name=""/>
          <p:cNvSpPr txBox="1"/>
          <p:nvPr/>
        </p:nvSpPr>
        <p:spPr>
          <a:xfrm>
            <a:off x="514350" y="2286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286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es una iglesia con un credo: convive con iglesias, escuelas y asociaciones que no se ponen de acuerdo en los detalles.]]></a:t>
            </a:r>
          </a:p>
        </p:txBody>
      </p:sp>
      <p:sp>
        <p:nvSpPr>
          <p:cNvPr id="10" name=""/>
          <p:cNvSpPr txBox="1"/>
          <p:nvPr/>
        </p:nvSpPr>
        <p:spPr>
          <a:xfrm>
            <a:off x="514350" y="30099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30099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es lo mismo que la ciencia cristiana: comparten el vocabulario mental y el antecedente de Quimby, pero la ciencia cristiana, fundada por Mary Baker Eddy, tiene doctrina y organización propia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Un movimiento sin fundado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1"/>
              </a:rPr>
              <a:t><![CDATA[El Nuevo Pensamiento como mov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empieza en 2006: El Secreto recoge un vocabulario que ya tenía más de un siglo y lo adapta al formato del documenta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ideas que casi todos comparte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1"/>
              </a:rPr>
              <a:t><![CDATA[El Nuevo Pensamiento como mov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n credo, el movimiento se reconoce por cuatro ideas que reaparecen en casi todos sus autores. Primera: el pensamiento tiene consecuencias reales sobre el cuerpo y las circunstancias, no solo sobre el ánimo. Segunda: lo divino no está únicamente fuera de la persona, sino que cada persona participa de ello. Tercera: la enfermedad y la pobreza son, al menos en parte, errores de creencia que se corrigen cambiando la mente. Cuarta: la palabra repetida, en forma de afirmación o de negación, es una técnica que se practica a diari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ideas que casi todos comparte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1"/>
              </a:rPr>
              <a:t><![CDATA[El Nuevo Pensamiento como mov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2]]></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s dos primeras cajas son afirmaciones que no se pueden medir; las dos últimas dejan algo práctico. Si un libro solo te da las primeras, te pide fe; si te da las últimas, te da una tarea.]]></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aut-movimiento-ideas.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ideas que casi todos comparte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1"/>
              </a:rPr>
              <a:t><![CDATA[El Nuevo Pensamiento como mov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iene ver las cuatro juntas porque explican la mezcla que hoy seguimos leyendo. La primera es una afirmación metafísica: no se mide. La segunda es una idea religiosa que el movimiento heredó del trascendentalismo. La tercera es la más delicada, porque de una intuición clínica razonable, el estado emocional influye en cómo se vive una enfermedad, salta a una promesa que ninguna práctica de pensamiento puede sostener. La cuarta es la única que se puede traducir en una acción concreta y registra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ideas que casi todos comparte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1"/>
              </a:rPr>
              <a:t><![CDATA[El Nuevo Pensamiento como mov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sicología ofrece una explicación más estrecha y más útil que la de los folletos. Se ha estudiado que la atención se dirige de forma selectiva a lo que la persona considera relevante, que las expectativas cambian la interpretación de una situación y que la repetición de una conducta la vuelve más automática. Esos mecanismos explican por qué alguien que empieza a interesarse por algo ve más oportunidades: no aparecieron, empezó a mirarlas. Ninguno de esos hallazgos convierte el pensamiento en una señal que el mundo recib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ideas que casi todos comparte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1"/>
              </a:rPr>
              <a:t><![CDATA[El Nuevo Pensamiento como mov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62]]></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límites de esta escuela]]></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s prácticas acompañan y no sustituyen la atención de un profesional de la salud mental. Y en lo económico: esto es orientación general y no asesoría financiera personalizada. La historia explica de dónde vienen las palabras; no convierte en tratamiento lo que fue una creenci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contexto que lo hizo popul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1"/>
              </a:rPr>
              <a:t><![CDATA[El Nuevo Pensamiento como mov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ovimiento prendió en un país que cambiaba rápido. Entre 1870 y 1900, Estados Unidos se industrializó, creció en ciudades y produjo una clase media con acceso a revistas, cursos por correspondencia y libros baratos. La imprenta y el correo hicieron que una idea pudiera llegar a una casa sin librería cerca, y el formato breve premió la frase que promete antes que la que matiz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contexto que lo hizo popul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1"/>
              </a:rPr>
              <a:t><![CDATA[El Nuevo Pensamiento como mov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2]]></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segunda columna muestra el medio, no solo el personaje: sin imprenta y sin escuelas, estas ideas habrían quedado en un consultorio de Maine.]]></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aut-movimiento-etapas.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contexto que lo hizo popul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1"/>
              </a:rPr>
              <a:t><![CDATA[El Nuevo Pensamiento como mov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 eso se sumó un cambio cultural más hondo: una parte del protestantismo estadounidense se movió de la predestinación hacia un cristianismo optimista, centrado en la vida presente. El Nuevo Pensamiento ofrecía un vocabulario familiar, con palabras como espíritu, oración y fe, y una promesa distinta: salud, armonía y éxito aquí, no solo después. También ofrecía algo que las iglesias no daban: una práctica que se podía hacer sola, en casa, sin mediación de un clérigo. Muchas de sus practicantes y organizadoras fueron mujeres, en un espacio que no exigía estudios formal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contexto que lo hizo popul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1"/>
              </a:rPr>
              <a:t><![CDATA[El Nuevo Pensamiento como mov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ofrecía, sobre todo, una explicación del fracaso que protegía la doctrina: si no funcionaba, era porque no se había creído lo suficiente. Esa respuesta tiene un nombre técnico en filosofía de la ciencia, porque hace que la afirmación no pueda fallar, y es la señal más clara de que estamos ante una creencia y no ante un método comprobable. Una idea que explica todos los resultados posibles no explica ningun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contexto que lo hizo popul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1"/>
              </a:rPr>
              <a:t><![CDATA[El Nuevo Pensamiento como mov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otra cara del contexto es comercial. El movimiento creció al mismo tiempo que la publicidad moderna y la literatura de éxito, y compartió con ellas el vocabulario de la confianza y la iniciativa. Eso le permitió hablarle igual a un ama de casa y a un vendedor, y también lo expuso a la tentación de prometer demasiado. Cuando una idea sirve para vender cursos, el formato tiende a empujarla hacia la promes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casos resueltos: leer un folleto y una revi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1"/>
              </a:rPr>
              <a:t><![CDATA[El Nuevo Pensamiento como mov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2]]></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y sirven para practicar la lectura histórica. No son documentos reales ni testimonio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1"/>
              </a:rPr>
              <a:t><![CDATA[El Nuevo Pensamiento como mov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eer un folleto y una revista · Ejemplo resuelto 1: el folleto de 1895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o que dice la portad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folleto anuncia que la enfermedad es una idea y que la idea se corrige. La frase tiene la estructura típica del género: un diagnóstico universal y una solución únic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1"/>
              </a:rPr>
              <a:t><![CDATA[El Nuevo Pensamiento como mov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eer un folleto y una revista · Ejemplo resuelto 1: el folleto de 1895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De dónde vien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iene de la intuición de Quimby sobre la creencia del paciente y de la lectura que hizo el mentalismo cristiano. En su origen era una observación clínica, no una ley universa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1"/>
              </a:rPr>
              <a:t><![CDATA[El Nuevo Pensamiento como mov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eer un folleto y una revista · Ejemplo resuelto 1: el folleto de 1895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Qué añadió el follet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irtió la observación en regla general y sacó la medicina del cuadro. Ese paso no está en Quimby y no lo sostiene ninguna investigació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1"/>
              </a:rPr>
              <a:t><![CDATA[El Nuevo Pensamiento como mov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eer un folleto y una revista · Ejemplo resuelto 1: el folleto de 1895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Qué se qued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 el estado emocional influye en cómo se vive una enfermedad y en si se pide ayuda. Lo que se descarta: creer que buscar tratamiento es falta de f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1"/>
              </a:rPr>
              <a:t><![CDATA[El Nuevo Pensamiento como mov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eer un folleto y una revista · Ejemplo resuelto 2: la revista de 1901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artículo]]></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revista explica que la pobreza es un estado mental y que cambiar el pensamiento cambia la fortuna de una person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1"/>
              </a:rPr>
              <a:t><![CDATA[El Nuevo Pensamiento como mov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eer un folleto y una revista · Ejemplo resuelto 2: la revista de 1901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o que aciert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 la atención y las expectativas influyen en lo que una persona intenta, y que la desesperanza reduce los intentos. Esa parte se puede observar en la conduct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1"/>
              </a:rPr>
              <a:t><![CDATA[El Nuevo Pensamiento como mov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eer un folleto y una revista · Ejemplo resuelto 2: la revista de 1901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o que omit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salarios, la salud, el crédito, la discriminación y el azar. Una explicación que solo depende del pensamiento deja fuera casi todo lo que decide una situación económic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1"/>
              </a:rPr>
              <a:t><![CDATA[El Nuevo Pensamiento como mov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eer un folleto y una revista · Ejemplo resuelto 2: la revista de 1901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Cómo se le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erva la parte que depende de la conducta, como buscar información, planear y preguntar, y se rechaza la que convierte la pobreza en culpa individua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ficha de movimien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1"/>
              </a:rPr>
              <a:t><![CDATA[El Nuevo Pensamiento como mov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de la lección es una ficha de una página sobre una idea del movimiento. Cuatro casillas: la idea, quién la dijo y en qué año, qué parte se puede probar con una acción, y qué parte es creencia. Al final, una línea: qué haces distinto después de leerl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ficha de movimien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1"/>
              </a:rPr>
              <a:t><![CDATA[El Nuevo Pensamiento como mov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2]]></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ee la cascada de arriba abajo: el contexto no explica las ideas, pero explica por qué circularon. Una idea sin medio se queda en un cuaderno.]]></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aut-movimiento-contexto.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ficha de movimient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1"/>
              </a:rPr>
              <a:t><![CDATA[El Nuevo Pensamiento como mov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a ficha es el antídoto contra dos errores simétricos. El primero es creerlo todo porque suena antiguo y espiritual. El segundo es descartarlo todo porque suena ingenuo. La historia muestra que en el mismo movimiento convivieron una intuición clínica valiosa, una técnica de atención que se puede practicar y una promesa que no se sostiene. Separarlas es el trabajo de esta áre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ficha de movimient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1"/>
              </a:rPr>
              <a:t><![CDATA[El Nuevo Pensamiento como mov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a tercera ganancia, menos evidente: aprender a fechar. Cuando sabes que una idea tiene autor y año, dejas de discutir con una nube. Puedes decir que Quimby sostuvo algo en los años cincuenta, que Evans lo imprimió en 1869 y que el nombre llegó después. Esa precisión no hace la idea más verdadera, pero hace la conversación posibl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1"/>
              </a:rPr>
              <a:t><![CDATA[El Nuevo Pensamiento como mov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ficha de movimient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de estas descripciones corresponde al Nuevo Pensamiento como movimiento histórico?]]></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a iglesia fundada por Quimby, con credo obligatorio y sede única.]]></a:t>
            </a:r>
          </a:p>
        </p:txBody>
      </p:sp>
      <p:sp>
        <p:nvSpPr>
          <p:cNvPr id="10" name=""/>
          <p:cNvSpPr txBox="1"/>
          <p:nvPr/>
        </p:nvSpPr>
        <p:spPr>
          <a:xfrm>
            <a:off x="666750" y="300990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na red descentralizada de autores, revistas y escuelas que, en la segunda mitad del siglo XIX, sostuvo que el pensamiento participa en la salud y en las circunstancia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1"/>
              </a:rPr>
              <a:t><![CDATA[El Nuevo Pensamiento como mov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62]]></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Una corriente de la física del siglo XIX que estudiaba las ondas del cerebro.]]></a:t>
            </a:r>
          </a:p>
        </p:txBody>
      </p:sp>
      <p:sp>
        <p:nvSpPr>
          <p:cNvPr id="8" name=""/>
          <p:cNvSpPr txBox="1"/>
          <p:nvPr/>
        </p:nvSpPr>
        <p:spPr>
          <a:xfrm>
            <a:off x="666750" y="19145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na campaña publicitaria de 2006 para vender un documenta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1"/>
              </a:rPr>
              <a:t><![CDATA[El Nuevo Pensamiento como mov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ficha de movimient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Nuevo Pensamiento y la ciencia cristiana son la misma organización.]]></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1"/>
              </a:rPr>
              <a:t><![CDATA[El Nuevo Pensamiento como mov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ficha de movimient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idea compartida con la forma en que se formul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l pensamiento pes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a divinidad interior]]></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l error mental]]></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a palabra repetida]]></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ada persona participa de lo divino]]></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nfermedad y pobreza se corrigen pensand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1"/>
              </a:rPr>
              <a:t><![CDATA[El Nuevo Pensamiento como mov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firmaciones y negaciones como técnica diari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Influye en el cuerpo y en lo que ocurr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1"/>
              </a:rPr>
              <a:t><![CDATA[El Nuevo Pensamiento como mov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ficha de movimient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enunciado según la capa a la que pertenec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Tradición]]></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Lo que se puede probar]]></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áctic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l pensamiento emite una señal que atrae circunstancias parecidas]]></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a atención sostenida cambia lo que una persona detecta y hace]]></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scribir cada noche una acción concreta para el día siguient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1"/>
              </a:rPr>
              <a:t><![CDATA[El Nuevo Pensamiento como mov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2]]></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a enfermedad es un error de la mente que se corrige creyendo]]></a:t>
            </a:r>
          </a:p>
        </p:txBody>
      </p:sp>
      <p:sp>
        <p:nvSpPr>
          <p:cNvPr id="8" name=""/>
          <p:cNvSpPr txBox="1"/>
          <p:nvPr/>
        </p:nvSpPr>
        <p:spPr>
          <a:xfrm>
            <a:off x="514350" y="15811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La preparación previa cambia el desempeño en una conversación difícil]]></a:t>
            </a:r>
          </a:p>
        </p:txBody>
      </p:sp>
      <p:sp>
        <p:nvSpPr>
          <p:cNvPr id="9" name=""/>
          <p:cNvSpPr txBox="1"/>
          <p:nvPr/>
        </p:nvSpPr>
        <p:spPr>
          <a:xfrm>
            <a:off x="514350" y="2257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Llevar un registro de siete días con lo que hice y lo que ocurrió]]></a:t>
            </a:r>
          </a:p>
        </p:txBody>
      </p:sp>
      <p:sp>
        <p:nvSpPr>
          <p:cNvPr id="10" name=""/>
          <p:cNvSpPr txBox="1"/>
          <p:nvPr/>
        </p:nvSpPr>
        <p:spPr>
          <a:xfrm>
            <a:off x="514350" y="2619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1"/>
              </a:rPr>
              <a:t><![CDATA[El Nuevo Pensamiento como mov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ficha de movimient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s cuatro etapas del movimiento.]]></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nombre Nuevo Pensamiento circula en revistas y escuelas]]></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imby atiende pacientes en Maine con métodos mentales]]></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Hopkins forma en Chicago a una generación de organizadores]]></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vans publica el primer libro impreso de la corrient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1"/>
              </a:rPr>
              <a:t><![CDATA[El Nuevo Pensamiento como mov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ficha de movimient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estudiante resumió el movimiento en cinco frases.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Nuevo Pensamiento se formó por el cruce de varias corrientes del siglo XIX.]]></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imby publicó un sistema completo y demostró que el pensamiento cura.]]></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movimiento se difundió con revistas, folletos y cursos por correspondenci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1"/>
              </a:rPr>
              <a:t><![CDATA[El Nuevo Pensamiento como mov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2]]></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respuesta de que si no funcionó fue por falta de fe viene de un experimento controlado.]]></a:t>
            </a:r>
          </a:p>
        </p:txBody>
      </p:sp>
      <p:sp>
        <p:nvSpPr>
          <p:cNvPr id="8" name=""/>
          <p:cNvSpPr txBox="1"/>
          <p:nvPr/>
        </p:nvSpPr>
        <p:spPr>
          <a:xfrm>
            <a:off x="628650" y="1895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l Secreto de 2006 popularizó un vocabulario que ya existí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1"/>
              </a:rPr>
              <a:t><![CDATA[El Nuevo Pensamiento como mov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ficha de movimiento]]></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movimiento tomó su nombre hacia ___ y su antecedente más citado es un ___ de Main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1"/>
              </a:rPr>
              <a:t><![CDATA[El Nuevo Pensamiento como mov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ficha de movimiento]]></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una ficha de una página sobre una idea del movimiento. Escribe la idea, quién la dijo y en qué año, qué parte se puede probar con una acción concreta y qué parte es creencia. Termina con una línea: qué haces distinto después de leerla.]]></a:t>
            </a:r>
          </a:p>
        </p:txBody>
      </p:sp>
      <p:sp>
        <p:nvSpPr>
          <p:cNvPr id="9" name=""/>
          <p:cNvSpPr txBox="1"/>
          <p:nvPr/>
        </p:nvSpPr>
        <p:spPr>
          <a:xfrm>
            <a:off x="514350" y="33813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no encuentras el año, escribe la década y di que es aproximada. La casilla más importante es la tercera: si no puedes derivar una acción, esa idea no es una práctica, es una creenci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1"/>
              </a:rPr>
              <a:t><![CDATA[El Nuevo Pensamiento como mov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ficha de movimiento · Memoria: nombres y fechas del movimien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1"/>
              </a:rPr>
              <a:t><![CDATA[El Nuevo Pensamiento como mov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2]]></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mby]]></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lojero y sanador de Main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van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he Mental Cure, 1869]]></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pkin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estra de organizador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llmo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ity, 1889]]></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Ja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nte-cura, 1902]]></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Secre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la moderna, 2006]]></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1"/>
              </a:rPr>
              <a:t><![CDATA[El Nuevo Pensamiento como mov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ficha de movimiento · Memoria: nombres y fechas del movimiento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aut-r01-oa01"/>
              </a:rPr>
              <a:t><![CDATA[Abrir el juego en el O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1"/>
              </a:rPr>
              <a:t><![CDATA[El Nuevo Pensamiento como mov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ficha de movimiento · Tarjetas de repaso antes de la lección dos · Tarjeta 1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ién fue el antecedente más citad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1"/>
              </a:rPr>
              <a:t><![CDATA[El Nuevo Pensamiento como mov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ficha de movimiento · Tarjetas de repaso antes de la lección dos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imby, relojero y sanador de Maine que sostuvo que la creencia del paciente participa en su malestar.]]></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1"/>
              </a:rPr>
              <a:t><![CDATA[El Nuevo Pensamiento como mov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ficha de movimiento · Tarjetas de repaso antes de la lección dos · Tarjeta 2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fue el primer libro impreso de la corrient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1"/>
              </a:rPr>
              <a:t><![CDATA[El Nuevo Pensamiento como mov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ficha de movimiento · Tarjetas de repaso antes de la lección dos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he Mental Cure, de Warren Felt Evans, en 1869.]]></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1"/>
              </a:rPr>
              <a:t><![CDATA[El Nuevo Pensamiento como mov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ficha de movimiento · Tarjetas de repaso antes de la lección dos · Tarjeta 3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es son las cuatro ideas compartida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1"/>
              </a:rPr>
              <a:t><![CDATA[El Nuevo Pensamiento como mov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ficha de movimiento · Tarjetas de repaso antes de la lección dos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pensamiento pesa, la divinidad interior, el error mental y la palabra repetid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1"/>
              </a:rPr>
              <a:t><![CDATA[El Nuevo Pensamiento como mov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ficha de movimiento · Tarjetas de repaso antes de la lección dos · Tarjeta 4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prendió el movimient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1"/>
              </a:rPr>
              <a:t><![CDATA[El Nuevo Pensamiento como mov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ficha de movimiento · Tarjetas de repaso antes de la lección dos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iudad, imprenta barata, clase media con lectura y una práctica que se hacía sin templo.]]></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1"/>
              </a:rPr>
              <a:t><![CDATA[El Nuevo Pensamiento como mov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ficha de movimiento · Tarjetas de repaso antes de la lección dos · Tarjeta 5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respuesta protegía la doctrina del fracas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1"/>
              </a:rPr>
              <a:t><![CDATA[El Nuevo Pensamiento como mov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ficha de movimiento · Tarjetas de repaso antes de la lección dos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si no funcionó fue por no creer lo suficiente; eso hace que la afirmación no pueda fallar.]]></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1"/>
              </a:rPr>
              <a:t><![CDATA[El Nuevo Pensamiento como mov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fechas y los nombres de esta lección son históricos y se consultan en las ediciones originales, que son de dominio público. La lección no afirma eficacia terapéutica ni resultados económicos: describe qué sostuvo el movimiento y qué parte de su programa tiene una explicación psicológica más modesta. Donde el dato es aproximado, se dice.]]></a:t>
            </a:r>
          </a:p>
        </p:txBody>
      </p:sp>
      <p:sp>
        <p:nvSpPr>
          <p:cNvPr id="8" name=""/>
          <p:cNvSpPr txBox="1"/>
          <p:nvPr/>
        </p:nvSpPr>
        <p:spPr>
          <a:xfrm>
            <a:off x="514350" y="3267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utenberg.org/ebooks/search/?query=New+Thought"/>
              </a:rPr>
              <a:t><![CDATA[Project Gutenberg: textos del Nuevo Pensamiento]]></a:t>
            </a:r>
          </a:p>
        </p:txBody>
      </p:sp>
      <p:sp>
        <p:nvSpPr>
          <p:cNvPr id="9" name=""/>
          <p:cNvSpPr txBox="1"/>
          <p:nvPr/>
        </p:nvSpPr>
        <p:spPr>
          <a:xfrm>
            <a:off x="514350" y="36385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Los libros anteriores a 1930 son de dominio público: ahí se leen las fuentes originales, no los resúmenes.]]></a:t>
            </a:r>
          </a:p>
        </p:txBody>
      </p:sp>
      <p:sp>
        <p:nvSpPr>
          <p:cNvPr id="10" name=""/>
          <p:cNvSpPr txBox="1"/>
          <p:nvPr/>
        </p:nvSpPr>
        <p:spPr>
          <a:xfrm>
            <a:off x="514350" y="4267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archive.org/search?query=New+Thought+movement"/>
              </a:rPr>
              <a:t><![CDATA[Internet Archive: revistas y folletos del movimiento]]></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1"/>
              </a:rPr>
              <a:t><![CDATA[El Nuevo Pensamiento como mov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2]]></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Las publicaciones de 1890 a 1920 muestran cómo circulaban estas ideas y con qué lenguaje.]]></a:t>
            </a:r>
          </a:p>
        </p:txBody>
      </p:sp>
      <p:sp>
        <p:nvSpPr>
          <p:cNvPr id="8" name=""/>
          <p:cNvSpPr txBox="1"/>
          <p:nvPr/>
        </p:nvSpPr>
        <p:spPr>
          <a:xfrm>
            <a:off x="514350" y="18478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apa.org/"/>
              </a:rPr>
              <a:t><![CDATA[American Psychological Association]]></a:t>
            </a:r>
          </a:p>
        </p:txBody>
      </p:sp>
      <p:sp>
        <p:nvSpPr>
          <p:cNvPr id="9" name=""/>
          <p:cNvSpPr txBox="1"/>
          <p:nvPr/>
        </p:nvSpPr>
        <p:spPr>
          <a:xfrm>
            <a:off x="514350" y="22193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Para buscar definiciones de atención y expectativa; la lección no cita un estudio concreto.]]></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1"/>
              </a:rPr>
              <a:t><![CDATA[El Nuevo Pensamiento como mov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tienes el mapa del movimiento: un consultorio en Maine, un libro en 1869, una escuela en Chicago, un nombre que circuló en revistas y un país que cambiaba. Sabes cuáles son las cuatro ideas compartidas y por qué el contexto las volvió populares, y tienes una ficha para separar la intuición de la promesa. Lo siguiente es el autor que convirtió esa intuición en una imagen memorable: Prentice Mulford y los pensamientos semill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1"/>
              </a:rPr>
              <a:t><![CDATA[El Nuevo Pensamiento como mov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9-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30-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1-match]]></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2-sort]]></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3-secuenci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1"/>
              </a:rPr>
              <a:t><![CDATA[El Nuevo Pensamiento como movi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6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4-detectiv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5-llena]]></a:t>
            </a:r>
          </a:p>
        </p:txBody>
      </p:sp>
      <p:sp>
        <p:nvSpPr>
          <p:cNvPr id="9" name=""/>
          <p:cNvSpPr txBox="1"/>
          <p:nvPr/>
        </p:nvSpPr>
        <p:spPr>
          <a:xfrm>
            <a:off x="514350" y="19240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puedes situar el movimiento y separar sus capas. Siguiente lección: Prentice Mulford y los pensamientos semilla.]]></a:t>
            </a:r>
          </a:p>
        </p:txBody>
      </p:sp>
      <p:sp>
        <p:nvSpPr>
          <p:cNvPr id="10" name=""/>
          <p:cNvSpPr txBox="1"/>
          <p:nvPr/>
        </p:nvSpPr>
        <p:spPr>
          <a:xfrm>
            <a:off x="514350" y="29241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 las cuatro etapas y a la lista de ideas compartidas. Casi siempre el fallo está en atribuir a un solo autor lo que fue una red, o en confundir la ola de 2006 con el origen.]]></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2026-11-01T05:50:28Z</dcterms:created>
  <dcterms:modified xsi:type="dcterms:W3CDTF">2026-11-01T05:50:28Z</dcterms:modified>
  <dc:title>El Nuevo Pensamiento como movimiento</dc:title>
  <dc:description>Presentación editable del OA «El Nuevo Pensamiento como movimiento». Enlace: https://atraccion.lumbre.lat/object/atr-aut-r01-oa01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