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8]]></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la obra y qué no dice»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la obra y qué no dice»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mercado antes de 2006»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8]]></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cambió en el mercad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2008: por qué el mensaje encontró su moment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2008: por qué el mensaje encontró su moment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8]]></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el mapa de la ol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elícula que se volvió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formato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ocumental de 2006 presenta entrevistas con maestros del género, música y una idea central: los pensamientos atraen circunsta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elícula que se volvió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ambio de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ibro conserva la idea y la divide en capítulos breves con ejercicios. El mensaje se simplifica y se vuelve repe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elícula que se volvió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gana y lo qu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ana alcance y claridad; pierde matices, contexto y la posibilidad de objetar. La versión que llega al lector es más segura que la que llegó al c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elícula que se volvió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qué preguntas se hacen en el documental y qué preguntas desaparecen en el libro. Esa diferencia muestra cómo el formato moldea el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ller después de la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pierde su empleo en 2009 y paga un taller de fin de semana sobre la ley de atracción. El caso es inventado y sirve para analizar, no para juzgar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ller después de la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l taller of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grupo, una explicación total y la promesa de que el pensamiento correcto cambiará su situación. También ofrece técnicas de visualización y gra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ller después de la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no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empleo, una red de contactos o una política económica. La parte que depende del mercado y de las instituciones queda fuer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ller después de la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r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aridad de metas, la gratitud y el apoyo del grupo pueden ayudar a sostener la búsqueda. El taller no sustituye el plan de ingreso ni la asesoría financiera personal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una idea antigua se empaquetó en un documental y un libro simples, con testimonios y una promesa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de atracción ya existía en el Nuevo Pensamiento y en libros anteriores. Lo nuevo fue el formato: un documental emotivo, un libro breve, una televisión que amplificó el mensaje y una promesa que explicaba todo. Las otras opciones le atribuyen a la obra un descubrimiento científico, una primicia histórica o un respaldo institucional que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8]]></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dea es anterior: viene del Nuevo Pensamiento y de libros como La ciencia de hacerse rico y Piensa y hazte rico. La novedad de 2006 fue el formato y el alcance, no la invención de la idea. Confundir popularización con origen es el error que la lección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 ola de 2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8]]></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es de 2006 → Libro y con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pués de 2006 → Video, curso y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mesa anterior → Mejorar hábitos y ac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mesa posterior → Cambiar la realidad con el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l mercado tiene las cuatro parejas. La diferencia clave está en la promesa: el manual ofrece mejorar la conducta; la ola de 2006 ofrece cambiar el mundo con el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8]]></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libro firmado por un especialista → Antes de 2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documental con maestros carismáticos → Después de 2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a conferencia en un auditorio → Antes de 2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franquicia de talleres y secuelas → Después de 2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programa de televisión sobre hábitos → Antes de 2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a comunidad que comparte tarjetas y agendas → Después de 2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l mercado y la cascad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8]]></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documental se estrena con entrevistas y música → El libro repite el mensaje en papel → La televisión y el video doméstico amplían el mensaje → Llegan los cursos, las secuelas y los tall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documental, después el libro, luego la televisión y al final la franquicia. Cada paso amplía el alcance y reduce los matices: el mismo trayecto que convierte una idea en un producto de m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ola de 2006 y la cascad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8]]></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risis de 2008 coincidió con la expansión del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frase confunde popularización con origen: la idea venía del Nuevo Pensamiento y de libros anteriores. La cuarta ignora que la autoayuda ya era un mercado global.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8]]></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06 · 20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006 y 2008: el primer año es el del documental y el libro; el segundo, el de la crisis que coincidió con la expansión. La coincidencia no demuestra causalidad, pero ayuda a explicar por qué el mensaje encontró un público recep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8]]></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mapa de la ola con cuatro momentos —documental, libro, televisión, franquicia— y el análisis de un producto actual de autoayuda en tres columnas: qué promete, qué formato usa y qué tendría que pasar para que la promesa se pudiera comprobar. Cierra con una línea: qué parte de ese producto te sirve y qué parte es una creencia empaque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mapa de la ola · Memoria: la ola y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mapa de la ola · Memoria: la ola y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trenó en 2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ocumental El Secreto y, ese mismo año, el libro con el mismo t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dea populariz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os pensamientos emiten una frecuencia y que lo semejante atrae lo semej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ó en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formato, la promesa, la autoridad y el modelo de negocio: del libro al video, del autor al maestro, del consejo a la promesa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2008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risis hizo atractiva una explicación que devolvía el control a la persona, aunque no lo devolviera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se puede resc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laridad de metas, la gratitud y el apoyo de un grupo; no la idea de que el pensamiento sustituye el ingreso o la política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8]]></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79" r:id="rId1"/>
    <p:sldLayoutId id="2482531080" r:id="rId2"/>
    <p:sldLayoutId id="2482531081" r:id="rId3"/>
    <p:sldLayoutId id="248253108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09395c4940af743778cb2f018ed5f8f94b8baac593e1ac81.jpg"/>
  <Relationship Id="rId3" Type="http://schemas.openxmlformats.org/officeDocument/2006/relationships/hyperlink" Target="https://atraccion.lumbre.lat/object/atr-ley-r01-oa08"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hyperlink" Target="https://atraccion.lumbre.lat/object/atr-ley-r01-oa08" TargetMode="External"/>
  <Relationship Id="rId4" Type="http://schemas.openxmlformats.org/officeDocument/2006/relationships/hyperlink" Target="https://atraccion.lumbre.lat/object/atr-ley-r01-oa08"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hyperlink" Target="https://atraccion.lumbre.lat/object/atr-ley-r01-oa08" TargetMode="External"/>
  <Relationship Id="rId4" Type="http://schemas.openxmlformats.org/officeDocument/2006/relationships/hyperlink" Target="https://atraccion.lumbre.lat/object/atr-ley-r01-oa08"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hyperlink" Target="https://atraccion.lumbre.lat/object/atr-ley-r01-oa08" TargetMode="External"/>
  <Relationship Id="rId4" Type="http://schemas.openxmlformats.org/officeDocument/2006/relationships/hyperlink" Target="https://atraccion.lumbre.lat/object/atr-ley-r01-oa08"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hyperlink" Target="https://atraccion.lumbre.lat/object/atr-ley-r01-oa08"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hyperlink" Target="https://archive.org/search?query=The+Secret+Rhonda+Byrne" TargetMode="External"/>
  <Relationship Id="rId4" Type="http://schemas.openxmlformats.org/officeDocument/2006/relationships/hyperlink" Target="https://www.apa.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8"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cre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2006]]></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1-oa08"/>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ómo el documental y el libro de Rhonda Byrne popularizaron la ley y qué cambió en el mercado de la autoayuda desde enton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reto se estrenó en 2006 como documental y ese mismo año se publicó como libro. La lección reconstruye cómo una idea antigua del Nuevo Pensamiento se convirtió en un fenómeno de masas, qué cambió en el mercado de la autoayuda —del libro al video, del autor al maestro, del consejo a la promesa total— y por qué la crisis de 2008 hizo atractivo su mensaje. Incluye un análisis de formato y un descargo sobre diner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 secreto · rhonda byrne · autoayuda · mercado · crisis de 2008 · documental · franquicia · ley de atrac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trali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ho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yr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en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ecre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ú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es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é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ay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ág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s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ej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mej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rcunsta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ol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í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o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pulariz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on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552575"/>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552575"/>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ci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8.]]></a:t>
            </a:r>
          </a:p>
        </p:txBody>
      </p:sp>
      <p:sp>
        <p:nvSpPr>
          <p:cNvPr id="10" name=""/>
          <p:cNvSpPr txBox="1"/>
          <p:nvPr/>
        </p:nvSpPr>
        <p:spPr>
          <a:xfrm>
            <a:off x="685800" y="16287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2028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el documental tenía razón. Es cómo una idea que ya existía se convirtió en un fenómeno de masas y qué le hizo el formato al mensaj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la obra y qué no dic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yrne plantea que el proceso tiene tres pasos: pedir, creer y recibir. El documental los presenta con entrevistas, música y ejemplos; el libro los desarrolla con capítulos breves y ejercicios de gratitud y visualización. La obra no ofrece un mecanismo físico ni una medición: ofrece un relato. Eso no la descalifica como objeto de estudio, pero sí cambia la pregunta: no es si la frecuencia existe, sino por qué millones de personas encontraron útil ese relato en ese mom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la obra y qué no dic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ra es de 2006 y está protegida por derechos de autor. Aquí no se reproduce su texto: se describe su tesis y se la sitúa. La tesis, en una frase, es que el pensamiento sería una causa directa de lo que ocurre fuera de la persona. Esa tesis es una afirmación metafísica, no un hallazgo de laboratorio.]]></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obra afirma: los pensamientos emiten una señal, lo semejante atrae lo semejante y cambiar la señal cambia lo que llega, incluido el dinero y las relaci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la obra y qué no dic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obra añade al género: un formato audiovisual, un tono de revelación y un grupo de maestros que hablan con autoridad y emo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obra no ofrece: una medición de la señal, un grupo de comparación o una explicación de por qué hay personas que piensan bien y no obtienen lo que dese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ercado antes de 200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ayuda ya era un mercado global antes de ]]></a:t>
            </a:r>
            <a:r>
              <a:rPr lang="en-US" i="1" strike="noStrike" sz="2100" spc="0" u="none" cap="none">
                <a:solidFill>
                  <a:srgbClr val="1B2438">
                    <a:alpha val="100000"/>
                  </a:srgbClr>
                </a:solidFill>
                <a:latin typeface="Calibri"/>
              </a:rPr>
              <a:t><![CDATA[El Secreto]]></a:t>
            </a:r>
            <a:r>
              <a:rPr lang="en-US" strike="noStrike" sz="2100" spc="0" u="none" cap="none">
                <a:solidFill>
                  <a:srgbClr val="1B2438">
                    <a:alpha val="100000"/>
                  </a:srgbClr>
                </a:solidFill>
                <a:latin typeface="Calibri"/>
              </a:rPr>
              <a:t><![CDATA[. Había libros de hábitos, liderazgo, espiritualidad, crianza y superación personal; había conferencias, cursos, programas de televisión y una red de librerías especializadas. La ley de atracción ocupaba un nicho dentro de ese mercado, heredera del Nuevo Pensamiento y de libros como ]]></a:t>
            </a:r>
            <a:r>
              <a:rPr lang="en-US" i="1" strike="noStrike" sz="2100" spc="0" u="none" cap="none">
                <a:solidFill>
                  <a:srgbClr val="1B2438">
                    <a:alpha val="100000"/>
                  </a:srgbClr>
                </a:solidFill>
                <a:latin typeface="Calibri"/>
              </a:rPr>
              <a:t><![CDATA[La ciencia de hacerse rico]]></a:t>
            </a:r>
            <a:r>
              <a:rPr lang="en-US" strike="noStrike" sz="2100" spc="0" u="none" cap="none">
                <a:solidFill>
                  <a:srgbClr val="1B2438">
                    <a:alpha val="100000"/>
                  </a:srgbClr>
                </a:solidFill>
                <a:latin typeface="Calibri"/>
              </a:rPr>
              <a:t><![CDATA[ (1910) y ]]></a:t>
            </a:r>
            <a:r>
              <a:rPr lang="en-US" i="1" strike="noStrike" sz="2100" spc="0" u="none" cap="none">
                <a:solidFill>
                  <a:srgbClr val="1B2438">
                    <a:alpha val="100000"/>
                  </a:srgbClr>
                </a:solidFill>
                <a:latin typeface="Calibri"/>
              </a:rPr>
              <a:t><![CDATA[Piensa y hazte rico]]></a:t>
            </a:r>
            <a:r>
              <a:rPr lang="en-US" strike="noStrike" sz="2100" spc="0" u="none" cap="none">
                <a:solidFill>
                  <a:srgbClr val="1B2438">
                    <a:alpha val="100000"/>
                  </a:srgbClr>
                </a:solidFill>
                <a:latin typeface="Calibri"/>
              </a:rPr>
              <a:t><![CDATA[ (1937). Se vendía como una idea para iniciados, no como un fenómeno de mas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ercado antes de 200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anterior era el libro firmado por un autor que se presentaba como experto, y la promesa solía ser modesta: mejorar hábitos, actitud o relaciones. El libro de 2006 cambió la escala porque no vendía un método entre otros: vendía una ley que explicaba todo. Esa totalidad es atractiva y también es el origen de sus problem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ercado antes de 200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el documental no se quedó en el cine. La televisión y el video doméstico lo convirtieron en conversación cotidiana, y eso explica su alcanc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secreto-o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cambió en el mer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más visible fue el formato. El documental puso el mensaje en video, con rostros, música y testimonios; el libro lo volvió portátil y barato; la televisión y el video doméstico lo convirtieron en conversación cotidiana. Después llegaron los cursos, las secuelas —]]></a:t>
            </a:r>
            <a:r>
              <a:rPr lang="en-US" i="1" strike="noStrike" sz="2100" spc="0" u="none" cap="none">
                <a:solidFill>
                  <a:srgbClr val="1B2438">
                    <a:alpha val="100000"/>
                  </a:srgbClr>
                </a:solidFill>
                <a:latin typeface="Calibri"/>
              </a:rPr>
              <a:t><![CDATA[El pode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 magia]]></a:t>
            </a:r>
            <a:r>
              <a:rPr lang="en-US" strike="noStrike" sz="2100" spc="0" u="none" cap="none">
                <a:solidFill>
                  <a:srgbClr val="1B2438">
                    <a:alpha val="100000"/>
                  </a:srgbClr>
                </a:solidFill>
                <a:latin typeface="Calibri"/>
              </a:rPr>
              <a:t><![CDATA[—, los talleres y una comunidad que compraba tarjetas, agendas y experiencias. El centro pasó del autor al maestro, y del argumento al testimon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cambió en el mer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de la promesa es la clave: antes se ofrecía mejorar la conducta; después se ofreció cambiar el mundo. Esa diferencia es la que separa un manual de un dogm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mercado-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cambió en el merc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cambio fue la promesa. Antes se ofrecía mejorar la conducta; después se ofreció cambiar la realidad con el pensamiento. Esa diferencia es la que separa un manual de un dogma. El tercero fue el modelo de negocio: la franquicia, la marca y la experiencia compartida pesan más que el libro individual. El cuarto fue la autoridad: el maestro del documental, carismático y visible, sustituye al especialista que publica y se somete a críti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cambió en el merc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2008: por qué el mensaje encontró su mom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risis financiera de 2008 coincidió con la expansión del mensaje. Cuando el empleo, la vivienda y los ahorros se vuelven inciertos, una explicación que devuelve el control a la persona resulta atractiva: si el pensamiento ordena la realidad, entonces el futuro no está del todo fuera de tus manos. Es una hipótesis razonable sobre el atractivo del mensaje, no una relación demostrada; la crisis no explica por sí sola el fenómeno, pero ayuda a entender su mom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2008: por qué el mensaje encontró su mom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costo en esa promesa. Si la pobreza o el desempleo se explican por no pensar bien, quien pierde el trabajo queda señalado dos veces: por la situación y por no haberla evitado. Esa cláusula protege a la doctrina de cualquier refutación y descarga la responsabilidad sobre el que sufre. La crítica al género señaló ese problema desde el principio, y también lo señalaron las parodias y los lectores que se sintieron culpab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2008: por qué el mensaje encontró su mom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psicología sí permite decir es más acotado: la sensación de control influye en cómo una persona enfrenta la incertidumbre, y la gratitud y la claridad de metas se asocian con bienestar. Nada de eso requiere que el pensamiento atraiga dinero. La parte útil se queda en la conducta; la parte totalitaria se queda en la creenc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2008: por qué el mensaje encontró su mom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de la comunidad a la franquicia es el que cambió el mercado: la ley de atracción dejó de ser un libro y se volvió una identidad que se compra y se compar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secreto-produc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la o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mapa de la ola: una línea de tiempo con cuatro momentos —documental, libro, televisión, franquicia— y, debajo, el análisis de un producto actual de autoayuda en tres columnas: qué promete, qué formato usa y qué tendría que pasar para que la promesa se pudiera comprobar. Si la tercera columna no se puede llenar, el producto no es una herramienta: es una creencia empaquet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la o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prohibirte leer o ver estos materiales. Se trata de saber qué estás comprando: un rato de inspiración, una comunidad, un método de organización o una explicación del mundo. Las cuatro cosas pueden tener valor; confundirlas es lo que sale ca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Ejemplo resuelto 1: la película que se volvió libr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formato origin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cumental de 2006 presenta entrevistas con maestros del género, música y una idea central: los pensamientos atraen circunstanci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Ejemplo resuelto 1: la película que se volvió libr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ambio de forma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conserva la idea y la divide en capítulos breves con ejercicios. El mensaje se simplifica y se vuelve repeti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Ejemplo resuelto 1: la película que se volvió libr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gana y lo que pier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na alcance y claridad; pierde matices, contexto y la posibilidad de objetar. La versión que llega al lector es más segura que la que llegó al c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Ejemplo resuelto 1: la película que se volvió libr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observ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qué preguntas se hacen en el documental y qué preguntas desaparecen en el libro. Esa diferencia muestra cómo el formato moldea el mensaj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Ejemplo resuelto 2: el taller después de la crisi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aso ficti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pierde su empleo en 2009 y paga un taller de fin de semana sobre la ley de atracción. El caso es inventado y sirve para analizar, no para juzgar a na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Ejemplo resuelto 2: el taller después de la crisi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l taller ofre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grupo, una explicación total y la promesa de que el pensamiento correcto cambiará su situación. También ofrece técnicas de visualización y gratitu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Ejemplo resuelto 2: el taller después de la crisi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no puede ofrec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mpleo, una red de contactos o una política económica. La parte que depende del mercado y de las instituciones queda fuera del tall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Ejemplo resuelto 2: el taller después de la crisi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retien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ridad de metas, la gratitud y el apoyo del grupo pueden ayudar a sostener la búsqueda. El taller no sustituye el plan de ingreso ni la asesoría financiera personaliza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la ol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xplica mejor el salto de El Secreto a fenómeno de masa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ley de atracción fue descubierta por la física en 2006.]]></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una idea antigua se empaquetó en un documental y un libro simples, con testimonios y una promesa total.]]></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libro fue el primero en hablar de pensamiento positiv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gobierno lo adoptó como política públic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la o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ecreto introdujo por primera vez en la historia la idea de que los pensamientos influyen en la condu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la ol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omento del mercado con su rasg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tes de 2006]]></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pués de 2006]]></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mesa anteri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mesa posterio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ideo, curso y comunidad]]></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jorar hábitos y actitu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la realidad con el pensamien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ibro y conferenc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la ol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el momento del merca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2006]]></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2006]]></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libro firmado por un especialist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documental con maestros carismático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conferencia en un auditori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franquicia de talleres y secuel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programa de televisión sobre hábit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a comunidad que comparte tarjetas y agenda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la ol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ola de 2006 tal como se expandió.]]></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ocumental se estrena con entrevistas y músic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legan los cursos, las secuelas y los taller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libro repite el mensaje en papel]]></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televisión y el video doméstico amplían el mensaj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la o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anotó estas cinco frases sobre la ola de 2006.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ecreto fue la primera obra de la historia en afirmar que el pensamiento atrae circunstancia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risis de 2008 coincidió con la expansión del mensaje.]]></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libro desarrolla el mensaje del documental en un formato más simple y portátil.]]></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ercado de la autoayuda no existía antes de 200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tribuir la pobreza a la falta de pensamiento positivo ignora factores estructura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la ol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cumental se estrenó en ___ y el libro se publicó ese mismo año; la crisis de ___ coincidió con la expansión del mensaj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la ol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mapa de la ola con cuatro momentos —documental, libro, televisión, franquicia— y el análisis de un producto actual de autoayuda en tres columnas: qué promete, qué formato usa y qué tendría que pasar para que la promesa se pudiera comprobar. Cierra con una línea: qué parte de ese producto te sirve y qué parte es una creencia empaquet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tercera columna no se puede llenar, no es que falte información: es que la promesa no es comprobable. Ahí conviene decidir si lo consumes como entretenimiento, como comunidad o como método, sin confundir los tres.]]></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la ola · Memoria: la ola y el mer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l y li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sis que coincidió con la expa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 con música y testimon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mensaje en pap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nqui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s, secuelas y talle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la realidad con el pens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la ola · Memoria: la ola y el merca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1-oa08"/>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Tarjetas de repaso antes de la siguiente ruta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trenó en 200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Tarjetas de repaso antes de la siguiente rut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cumental El Secreto y, ese mismo año, el libro con el mismo títul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Tarjetas de repaso antes de la siguiente ruta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dea popularizó?]]></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Tarjetas de repaso antes de la siguiente rut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os pensamientos emiten una frecuencia y que lo semejante atrae lo semeja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Tarjetas de repaso antes de la siguiente ruta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ó en el merc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Tarjetas de repaso antes de la siguiente rut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formato, la promesa, la autoridad y el modelo de negocio: del libro al video, del autor al maestro, del consejo a la promesa tot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Tarjetas de repaso antes de la siguiente ruta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2008 impor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Tarjetas de repaso antes de la siguiente rut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risis hizo atractiva una explicación que devolvía el control a la persona, aunque no lo devolviera de verda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Tarjetas de repaso antes de la siguiente ruta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se puede rescat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la ola · Tarjetas de repaso antes de la siguiente rut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laridad de metas, la gratitud y el apoyo de un grupo; no la idea de que el pensamiento sustituye el ingreso o la política públic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ra de Byrne es de 2006 y sigue protegida: aquí se describe su tesis y no se reproduce su texto. Los años y los títulos son históricos y se pueden contrastar en los archivos de abajo. La lección no afirma que el pensamiento atraiga dinero ni que la crisis tenga una sola causa; describe un mercado, un formato y un contexto, y separa lo que se puede probar de lo que es creencia.]]></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The+Secret+Rhonda+Byrne"/>
              </a:rPr>
              <a:t><![CDATA[Internet Archive: materiales y estudios sobre El Secreto]]></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registros de la época permiten ver cómo se presentó la obra y cómo cambió su empaque con los año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 control, gratitud y bienest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sensación de control, gratitud y evaluación de afirmaciones de autoayu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 ola de 2006 en su sitio: un documental y un libro que empaquetaron una idea antigua, un mercado que cambió de formato y de promesa, y una crisis que volvió atractivo el mensaje. Sabes separar lo que la obra afirma de lo que se puede probar y analizar un producto actual por su formato. Lo siguiente es el principio que está en el centro de todo: lo semejante atrae lo semejan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8"/>
              </a:rPr>
              <a:t><![CDATA[El Secreto y la ola de 2006]]></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qué popularizó El Secreto, qué cambió en el mercado y por qué 2008 importa. Siguiente lección: el principio de semejanz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mercado y al flujo de la ola de 2006. Casi siempre el fallo está en confundir popularización con origen o en atribuir a la obra un descubrimiento científico que no hiz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2026-11-01T06:33:26Z</dcterms:created>
  <dcterms:modified xsi:type="dcterms:W3CDTF">2026-11-01T06:33:26Z</dcterms:modified>
  <dc:title>El Secreto y la ola de 2006</dc:title>
  <dc:description>Presentación editable del OA «El Secreto y la ola de 2006». Enlace: https://atraccion.lumbre.lat/object/atr-ley-r01-oa08</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