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ley-r02-oa0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a atención no es una cámara»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 tarea de conteo y el gorila»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ley-r02-oa0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a fiesta y tu nombre»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ley-r02-oa0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a fiesta y tu nombre»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revisor que no ve el err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ta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revisa un texto buscando errores de ortografía. Lee cada palabra por separado y marca las tildes que fal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revisor que no ve el err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se le esc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página hay una frase repetida dos veces y una idea que contradice el párrafo anterior. No las ve: no eran la ta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revisor que no ve el err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exp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foco estaba en la forma de las palabras. La repetición y la contradicción pertenecen a otro nivel del texto y quedaron fuera del fil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revisor que no ve el err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cambio de fo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vuelve a leer en voz alta y con la pregunta «¿qué dice este párrafo?», el filtro cambia y aparecen los problemas que antes no existían para él. El texto era el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número que se rep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cre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decide que ver el número 11:11 es una señal de que va por buen cami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número que se rep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fo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de ese día mira el reloj con más frecuencia y registra cada vez que aparece 11:11. No registra las veces que aparece otra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número que se rep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conclu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e parece que el número la persigue. La frecuencia del número no cambió; cambió la frecuencia con que lo busca y lo recue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número que se rep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urante una semana anota cada vez que mira el reloj y qué hora ve. Al final compara cuántas veces aparece 11:11 con cuántas aparece cualquier otra hora. El registro muestra si hay algo extraordinario o solo un fil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Lo que te llevas: el registro del filtro»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la tarea que hacemos decide qué parte de la escena entra en el fo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tención selectiva no es una cuestión de esfuerzo ilimitado: es un filtro que prioriza según la tarea. El gorila estaba para todos, pero la instrucción de contar pases definió qué entraba. Las otras opciones confunden el filtro con un cambio del mundo o con una memoria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los tres pla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gorila sí estaba en el video, y estaba para todos los espectadores. Lo que ocurrió es que la tarea de contar pases ocupó el foco y el gorila no formaba parte de la categoría buscada. No verlo no lo borra de la esc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l experi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area de conteo → Lo que no encaja en la tarea puede pasar inadver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esta y propio nombre → El filtro cambia cuando algo es relev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eguera atencional → No ver lo que está de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sgo de confirmación → Recordar lo que confirma la id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uatro fenómenos están relacionados pero no son lo mismo: la tarea y la fiesta muestran la selección; la ceguera, el costo de no seleccionar; el sesgo, lo que pasa después, en la memoria y la conclu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Notas más anuncios de un producto que antes → Cambia lo que v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anuncio estaba en la calle para todos → No cambia lo que ex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cuerdas tres conversaciones sobre un tema → Cambia lo que v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s conversaciones ya estaban ahí → No cambia lo que ex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ncuentras más errores cuando revisas → Cambia lo que v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os errores ya estaban en el texto → No cambia lo que ex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l foco a la conclu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3]]></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lgo está delante de ti → La atención selecciona una categoría → Llega al foco consciente → La memoria guarda lo que notaste → Actúas con esa v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va del estímulo a la conducta pasando por el filtro, la conciencia y la memoria. La conducta se basa en la versión que llegó al final, no en la escena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l recorrido de lo que v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3]]></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n la tarea de conteo, el gorila estaba en el video aunque muchos no lo vier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exagera: la atención selecciona, no lo ve todo. La cuarta confunde no notar con no existir. Las otras tres describen lo que la lección sostiene, incluida la diferencia entre lo que cambia y lo que permane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iltro · conci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iltro y conciencia: la primera palabra nombra la función, la segunda el lugar al que llega lo seleccionado. Lo que queda fuera del filtro sigue existiendo, aunque no lo ve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l recorrido y la sección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 registro de tres días con dos columnas. Primera: lo que busqué (una categoría concreta). Segunda: lo que apareció sin buscarlo. Cada día anota también una cosa que estaba presente y no habrías notado sin que alguien te la señalara. Al final escribe dos líneas: qué cambió en tu forma de mirar y qué no cambió en el mu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el registro del filtro · Memoria: el filtro y sus efe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el registro del filtro · Memoria: el filtro y sus efe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atención selec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conjunto de mecanismos que priorizan qué información entra al fo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muestra la tarea de cont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lo que no encaja en la tarea puede pasar inadvertido aunque esté de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muestra la fiesta y tu no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el filtro cambia cuando algo es relevante, aunque no lo estuvieras busc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No ver algo significa que no ex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Significa que no entró al foco; puede seguir ah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omprueba el propio fil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un registro de lo que buscas y de lo que aparece, durante varios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3]]></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1560" r:id="rId1"/>
    <p:sldLayoutId id="2482531561" r:id="rId2"/>
    <p:sldLayoutId id="2482531562" r:id="rId3"/>
    <p:sldLayoutId id="248253156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46fb574d2f8cd0c2f71923bbe424199ceab629d957e3f5e1.jpg"/>
  <Relationship Id="rId3" Type="http://schemas.openxmlformats.org/officeDocument/2006/relationships/hyperlink" Target="https://atraccion.lumbre.lat/object/atr-ley-r02-oa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 Id="rId3" Type="http://schemas.openxmlformats.org/officeDocument/2006/relationships/hyperlink" Target="https://atraccion.lumbre.lat/object/atr-ley-r02-oa03" TargetMode="External"/>
  <Relationship Id="rId4" Type="http://schemas.openxmlformats.org/officeDocument/2006/relationships/hyperlink" Target="https://atraccion.lumbre.lat/object/atr-ley-r02-oa03" TargetMode="External"/>
  <Relationship Id="rId5"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 Id="rId3" Type="http://schemas.openxmlformats.org/officeDocument/2006/relationships/hyperlink" Target="https://atraccion.lumbre.lat/object/atr-ley-r02-oa03" TargetMode="External"/>
  <Relationship Id="rId4" Type="http://schemas.openxmlformats.org/officeDocument/2006/relationships/hyperlink" Target="https://atraccion.lumbre.lat/object/atr-ley-r02-oa03"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 Id="rId3" Type="http://schemas.openxmlformats.org/officeDocument/2006/relationships/hyperlink" Target="https://atraccion.lumbre.lat/object/atr-ley-r02-oa03" TargetMode="External"/>
  <Relationship Id="rId4" Type="http://schemas.openxmlformats.org/officeDocument/2006/relationships/hyperlink" Target="https://atraccion.lumbre.lat/object/atr-ley-r02-oa03"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 Id="rId3" Type="http://schemas.openxmlformats.org/officeDocument/2006/relationships/hyperlink" Target="https://atraccion.lumbre.lat/object/atr-ley-r02-oa03" TargetMode="External"/>
  <Relationship Id="rId4"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 Id="rId3" Type="http://schemas.openxmlformats.org/officeDocument/2006/relationships/hyperlink" Target="https://www.apa.org/" TargetMode="External"/>
  <Relationship Id="rId4" Type="http://schemas.openxmlformats.org/officeDocument/2006/relationships/hyperlink" Target="https://www.gutenberg.org/ebooks/search/?query=Principles+of+Psychology+James"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3" TargetMode="External"/>
  <Relationship Id="rId3" Type="http://schemas.openxmlformats.org/officeDocument/2006/relationships/notesSlide" Target="../notesSlides/notesSlide5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ten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m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iltr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ley-r02-oa03"/>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la atención selectiva y mostrar con ejemplos cómo el foco cambia lo que una persona ve sin cambiar lo que existe a su alrededor.]]></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tención no registra todo lo que hay: selecciona. Esta lección explica la atención selectiva con dos fenómenos conocidos, la tarea de conteo y la fiesta, y muestra cómo el foco cambia lo que ves sin cambiar lo que existe. Incluye un ejercicio de un minuto y un registro para observar tu propio filtr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tención selectiva · percepción · ceguera atencional · sesgo de confirmación · foco · psicología · observación · ejercici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ámara registra todo lo que entra por su lente. La atención no funciona así: de todo lo que está delante, selecciona una parte y deja el resto fuera del foco. Esa selección es necesaria, porque el cerebro no puede procesar cada detalle a la vez, pero también es la fuente de muchos errores y de muchas coincidencias aparentes. Al terminar vas a poder explicar qué es la atención selectiva, describir dos demostraciones conocidas, distinguir lo que cambia en tu percepción de lo que sigue igual en el mundo y llevar un registro de tu propio filtr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8]]></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or qué empiezo a ver por todas partes algo que antes no veía? Porque el foco cambió, no porque el mundo haya cambiado. La lección te muestra cómo comprobarl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atención no es una cáma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tención es un conjunto de mecanismos que eligen qué información recibe prioridad. Esa elección depende de la tarea, de lo que te importa y de lo que esperas encontrar. Si estás buscando un error de ortografía en un texto, tu atención se afina para las letras y puede dejar pasar el sentido de la frase. Si estás buscando a una persona en una multitud, se afina para las caras y puede dejar pasar todo lo demás. En los dos casos, el texto y la multitud no cambiaron: cambió la pregunta que llevab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atención no es una cáma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primera caja y la tercera: el estímulo no cambia, lo que cambia es lo que llega al foco. Esa distancia es la que explica muchas coincidencias.]]></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ley-atencion-recorrid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atención no es una cámar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o no significa que la atención sea una elección consciente en cada momento. Gran parte del filtro opera sin que lo notes: el contexto, la costumbre y la emoción deciden qué se prioriza antes de que llegues a pensarlo. Por eso la atención selectiva es tan útil para entender la ley de atracción: produce la experiencia de que el mundo responde a tus pensamientos, cuando en realidad responde, en parte, a tu manera de mirar.]]></a:t>
            </a:r>
          </a:p>
        </p:txBody>
      </p:sp>
      <p:sp>
        <p:nvSpPr>
          <p:cNvPr id="8" name=""/>
          <p:cNvSpPr txBox="1"/>
          <p:nvPr/>
        </p:nvSpPr>
        <p:spPr>
          <a:xfrm>
            <a:off x="514350" y="36004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tención selecciona: no todo lo que está delante llega al foc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atención no es una cámar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lección depende de la tarea, la relevancia y la expectativa, no solo de la voluntad.]]></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entra al foco puede seguir existiendo y, en algunos casos, influir sin que lo no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tarea de conteo y el gori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de las demostraciones más citadas de atención selectiva pide a los espectadores que vean un video breve de personas que se pasan balones y cuenten los pases de un equipo. Mientras cuentan, una persona disfrazada de gorila cruza la escena, se detiene y golpea el pecho. Una parte de los espectadores no lo ve. No hace falta una cifra para entender el efecto: basta con que alguien mire directamente al gorila y no lo registre porque estaba ocupado contando pas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tarea de conteo y el gori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gorila estaba en el video para todos. Lo que cambió fue la tarea: contar pases define una categoría, y el gorila no pertenece a ella. La atención no tenía espacio libre para un objeto inesperado que no formaba parte de la instrucción. Ese fenómeno se llama ceguera por falta de atención o ceguera atencional, y es una consecuencia normal de un sistema que selecciona, no una falla ra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tarea de conteo y el gori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rimera fila no cambia entre personas: el gorila está para todos. La tercera sí cambia, y no porque el mundo sea distinto, sino porque la tarea es distint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ley-atencion-goril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tarea de conteo y el gori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8]]></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jercicio de un minu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seguir, mira a tu alrededor y cuenta cuántos objetos de color rojo hay. Tarda unos diez segundos. Ahora, sin mirar, intenta recordar cuántos objetos azules había. La mayoría de las personas puede contar los rojos y no los azules. No porque los azules no estuvieran, sino porque no eran la tare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fiesta y tu nombr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ndo fenómeno es cotidiano. Estás en una fiesta o en un restaurante ruidoso, sigues una conversación y dejas fuera las demás. De pronto, en otra mesa, alguien dice tu nombre y te giras. Las otras conversaciones estaban ahí todo el tiempo, pero no las estabas procesando. Tu nombre es un estímulo con prioridad alta, y el filtro cambia cuando apare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fiesta y tu nombr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esta muestra dos cosas. Primera: el filtro puede cambiar de objetivo en un instante. Segunda: no notar algo no significa que no exista; significa que no estaba en el foco. Esa distinción es la base de la lección. Cuando alguien dice que empezó a ver «señales» de un tema, la explicación más económica es que el tema pasó a ser prioritario, no que el mundo haya empezado a enviar mensaj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fiesta y tu nombr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último paso es el que engaña: la conclusión se siente como algo que encontraste, no como algo que empezaste a buscar.]]></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ley-atencion-conclusion.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fiesta y tu nombr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dena completa es esta: eliges un foco, detectas lo que encaja, recuerdas lo que confirmaste y concluyes que eso abunda. La conclusión se siente como un hallazgo, pero empezó en la elección del foco. Si además llevas un registro de las veces que aparece y de las que no, puedes separar la coincidencia del sesgo. Ese registro es el puente hacia la lección siguiente: la creencia que organiza la atención y la conduct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fiesta y tu nombr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8]]></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Observar tu atención no es un tratamiento ni una prueba de que el mundo cambie; es un ejercicio de registr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el filtro en la vida diar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No son testimonios ni personas real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filtro en la vida diaria · Ejemplo resuelto 1: el revisor que no ve el error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tare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revisa un texto buscando errores de ortografía. Lee cada palabra por separado y marca las tildes que falt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filtro en la vida diaria · Ejemplo resuelto 1: el revisor que no ve el error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se le escap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página hay una frase repetida dos veces y una idea que contradice el párrafo anterior. No las ve: no eran la tare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filtro en la vida diaria · Ejemplo resuelto 1: el revisor que no ve el error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explica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oco estaba en la forma de las palabras. La repetición y la contradicción pertenecen a otro nivel del texto y quedaron fuera del filtr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filtro en la vida diaria · Ejemplo resuelto 1: el revisor que no ve el error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cambio de foc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vuelve a leer en voz alta y con la pregunta «¿qué dice este párrafo?», el filtro cambia y aparecen los problemas que antes no existían para él. El texto era el mism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filtro en la vida diaria · Ejemplo resuelto 2: el número que se repite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creenci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decide que ver el número 11:11 es una señal de que va por buen camin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filtro en la vida diaria · Ejemplo resuelto 2: el número que se repite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foc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de ese día mira el reloj con más frecuencia y registra cada vez que aparece 11:11. No registra las veces que aparece otra hor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filtro en la vida diaria · Ejemplo resuelto 2: el número que se repite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conclus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 parece que el número la persigue. La frecuencia del número no cambió; cambió la frecuencia con que lo busca y lo recuerd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filtro en la vida diaria · Ejemplo resuelto 2: el número que se repite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prueb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una semana anota cada vez que mira el reloj y qué hora ve. Al final compara cuántas veces aparece 11:11 con cuántas aparece cualquier otra hora. El registro muestra si hay algo extraordinario o solo un filtr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el registro del filtr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 registro de tres días con dos columnas: lo que busqué y lo que apareció sin buscarlo. Elige una categoría pequeña y concreta, por ejemplo personas con abrigo azul, errores en los anuncios de la calle o veces que escuchas una palabra determinada. Anota cada vez que la detectas y, al final del día, una cosa que estaba presente y no habrías notado si no te la hubieran señalad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el registro del filtr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no sirve para demostrar que el mundo te manda mensajes ni para negarlo: sirve para ver tu propio filtro en acción. Cuando el foco cambia, cambia lo que ves; cuando lo ves, cambia lo que recuerdas; y cuando lo recuerdas, cambia la conclusión que sacas. Ese es el mecanismo que la lección siguiente va a llevar un paso más lejos: de la atención a la creencia y de la creencia a la conduct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registro del filtr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muestra mejor la atención selectiva?]]></a:t>
            </a:r>
          </a:p>
        </p:txBody>
      </p:sp>
      <p:sp>
        <p:nvSpPr>
          <p:cNvPr id="9" name=""/>
          <p:cNvSpPr txBox="1"/>
          <p:nvPr/>
        </p:nvSpPr>
        <p:spPr>
          <a:xfrm>
            <a:off x="666750" y="1990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podemos ver todos los detalles de una escena si nos esforzamos lo suficiente.]]></a:t>
            </a:r>
          </a:p>
        </p:txBody>
      </p:sp>
      <p:sp>
        <p:nvSpPr>
          <p:cNvPr id="10" name=""/>
          <p:cNvSpPr txBox="1"/>
          <p:nvPr/>
        </p:nvSpPr>
        <p:spPr>
          <a:xfrm>
            <a:off x="666750" y="26860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la tarea que hacemos decide qué parte de la escena entra en el foco.]]></a:t>
            </a:r>
          </a:p>
        </p:txBody>
      </p:sp>
      <p:sp>
        <p:nvSpPr>
          <p:cNvPr id="11" name=""/>
          <p:cNvSpPr txBox="1"/>
          <p:nvPr/>
        </p:nvSpPr>
        <p:spPr>
          <a:xfrm>
            <a:off x="666750" y="33813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mundo cambia según lo que pensamos.]]></a:t>
            </a:r>
          </a:p>
        </p:txBody>
      </p:sp>
      <p:sp>
        <p:nvSpPr>
          <p:cNvPr id="12" name=""/>
          <p:cNvSpPr txBox="1"/>
          <p:nvPr/>
        </p:nvSpPr>
        <p:spPr>
          <a:xfrm>
            <a:off x="666750" y="37623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memoria guarda todo lo que pasa, aunque no lo notemo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registro del filtr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la tarea de conteo, el gorila no estaba en el video: por eso muchos espectadores no lo viero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registro del filtr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fenómeno con lo que muestr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area de conte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Fiesta y propio nombr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eguera atencional]]></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esgo de confirmación]]></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filtro cambia cuando algo es relevante]]></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ver lo que está delant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cordar lo que confirma la ide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 que no encaja en la tarea puede pasar inadvertid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registro del filtr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nunciado según lo que describ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ambia lo que ves]]></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cambia lo que exist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Notas más anuncios de un producto que antes]]></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anuncio estaba en la calle para todos]]></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cuerdas tres conversaciones sobre un tema]]></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s conversaciones ya estaban ahí]]></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ncuentras más errores cuando revisa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os errores ya estaban en el texto]]></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registro del filtr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recorrido de un estímulo hasta la conduct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lgo está delante de ti]]></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ctúas con esa versión]]></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atención selecciona una categorí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memoria guarda lo que notaste]]></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lega al foco conscient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registro del filtr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lector anotó estas cinco frases. Marca las que no se sostienen.]]></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atención selectiva permite ver todo lo que hay en una escena.]]></a:t>
            </a:r>
          </a:p>
        </p:txBody>
      </p:sp>
      <p:sp>
        <p:nvSpPr>
          <p:cNvPr id="10" name=""/>
          <p:cNvSpPr txBox="1"/>
          <p:nvPr/>
        </p:nvSpPr>
        <p:spPr>
          <a:xfrm>
            <a:off x="628650" y="2352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 la tarea de conteo, el gorila estaba en el video aunque muchos no lo vieran.]]></a:t>
            </a:r>
          </a:p>
        </p:txBody>
      </p:sp>
      <p:sp>
        <p:nvSpPr>
          <p:cNvPr id="11" name=""/>
          <p:cNvSpPr txBox="1"/>
          <p:nvPr/>
        </p:nvSpPr>
        <p:spPr>
          <a:xfrm>
            <a:off x="628650" y="3028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efecto de la fiesta muestra que el filtro puede cambiar cuando algo es relevante.]]></a:t>
            </a:r>
          </a:p>
        </p:txBody>
      </p:sp>
      <p:sp>
        <p:nvSpPr>
          <p:cNvPr id="12" name=""/>
          <p:cNvSpPr txBox="1"/>
          <p:nvPr/>
        </p:nvSpPr>
        <p:spPr>
          <a:xfrm>
            <a:off x="628650" y="3705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no ves algo, es porque no exist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foco cambia lo que notas y lo que recuerdas, no los objetos present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registro del filtro]]></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atención selectiva es un ___ que decide qué entra en la ___; no cambia lo que exist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registro del filtro]]></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 registro de tres días con dos columnas. Primera: lo que busqué (una categoría concreta). Segunda: lo que apareció sin buscarlo. Cada día anota también una cosa que estaba presente y no habrías notado sin que alguien te la señalara. Al final escribe dos líneas: qué cambió en tu forma de mirar y qué no cambió en el mund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8]]></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lige una categoría que puedas contar sin esfuerzo, como un color o una palabra. Si el registro se vuelve una obsesión, cambia de categoría: el ejercicio es para ver el filtro, no para alimentarlo.]]></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el registro del filtro · Memoria: el filtro y sus efec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8]]></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ención selec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ltro que elige qué en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guera atenc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ver lo que no se bus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fecto de la fi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 nombre cambia el fil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tegoría que se priori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mo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a lo confirm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lu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undo parece lo que bus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registro del filtro · Memoria: el filtro y sus efectos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ley-r02-oa03"/>
              </a:rPr>
              <a:t><![CDATA[Abrir el juego en el O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registro del filtro · Tarjetas de repaso antes de la lección cuatro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atención selectiv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registro del filtro · Tarjetas de repaso antes de la lección cuatr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onjunto de mecanismos que priorizan qué información entra al foc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registro del filtro · Tarjetas de repaso antes de la lección cuatro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muestra la tarea de conte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registro del filtro · Tarjetas de repaso antes de la lección cuatr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lo que no encaja en la tarea puede pasar inadvertido aunque esté delant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registro del filtro · Tarjetas de repaso antes de la lección cuatro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muestra la fiesta y tu nombr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registro del filtro · Tarjetas de repaso antes de la lección cuatr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el filtro cambia cuando algo es relevante, aunque no lo estuvieras buscand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registro del filtro · Tarjetas de repaso antes de la lección cuatro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No ver algo significa que no exist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registro del filtro · Tarjetas de repaso antes de la lección cuatr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ignifica que no entró al foco; puede seguir ahí.]]></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registro del filtro · Tarjetas de repaso antes de la lección cuatro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omprueba el propio filtr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registro del filtro · Tarjetas de repaso antes de la lección cuatr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un registro de lo que buscas y de lo que aparece, durante varios día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ción describe fenómenos de atención selectiva sin inventar autores, artículos ni cifras. La tarea de conteo y el efecto de la fiesta se presentan como demostraciones conocidas, no como pruebas de que el mundo cambie. Los enlaces de abajo llevan a divulgación de psicología y a manuales clásicos de dominio público donde el fenómeno de la atención se describe con detalle.]]></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 atención y percepción]]></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definiciones y divulgación sobre atención selectiva, ceguera atencional y sesgo de confirmación.]]></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utenberg.org/ebooks/search/?query=Principles+of+Psychology+James"/>
              </a:rPr>
              <a:t><![CDATA[Project Gutenberg: psicología clásic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os capítulos sobre atención de los manuales antiguos muestran el fenómeno descrito antes de los experimentos moderno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s que la atención selecciona, que el gorila estaba para todos y que tu nombre puede cambiar el filtro en una fiesta. También sabes que el foco cambia lo que ves y lo que recuerdas, no los objetos que están delante. Lo siguiente es la creencia: el siguiente eslabón de la cadena, el que convierte una atención repetida en una expectativa y una expectativa en conduct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7-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8-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9-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0-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1-secuenci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3"/>
              </a:rPr>
              <a:t><![CDATA[La atención como filt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2-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3-llena]]></a:t>
            </a:r>
          </a:p>
        </p:txBody>
      </p:sp>
      <p:sp>
        <p:nvSpPr>
          <p:cNvPr id="9" name=""/>
          <p:cNvSpPr txBox="1"/>
          <p:nvPr/>
        </p:nvSpPr>
        <p:spPr>
          <a:xfrm>
            <a:off x="514350" y="19240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explicar la atención selectiva y registrar tu propio filtro. Siguiente lección: creencia, expectativa y conducta.]]></a:t>
            </a:r>
          </a:p>
        </p:txBody>
      </p:sp>
      <p:sp>
        <p:nvSpPr>
          <p:cNvPr id="10" name=""/>
          <p:cNvSpPr txBox="1"/>
          <p:nvPr/>
        </p:nvSpPr>
        <p:spPr>
          <a:xfrm>
            <a:off x="514350" y="26098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os tres planos y al flujo del recorrido. Casi siempre el fallo está en confundir lo que cambia en tu percepción con un cambio en el mund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2026-11-01T06:41:27Z</dcterms:created>
  <dcterms:modified xsi:type="dcterms:W3CDTF">2026-11-01T06:41:27Z</dcterms:modified>
  <dc:title>La atención como filtro</dc:title>
  <dc:description>Presentación editable del OA «La atención como filtro». Enlace: https://atraccion.lumbre.lat/object/atr-ley-r02-oa03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