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se ha estudiado»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an-r02-oa0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an-r02-oa0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an-r02-oa0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Por qué no sustituye un tratamiento»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ersona que mejoró y la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s personas hacen el mismo diario de gratitud durante dos semanas. Una reporta sentirse mejor; la otra dice que no notó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ersona que mejoró y la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se puede de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las dos hicieron la práctica y que una reportó una mejora. Eso es una observación, no una prueba de que la práctica funcione para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ersona que mejoró y la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no se puede de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la segunda no se esforzó o que le faltó actitud. La variación entre personas es parte del resultado y no un defecto m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ersona que mejoró y la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lectura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una puede decidir con su propio registro: conservar la práctica si le sirve, ajustarla o retirarla si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arta y el problema de fo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escribe una carta de agradecimiento a un familiar y se siente mejor esa tarde. Al día siguiente vuelve el insomnio que tenía desde hacía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arta y el problema de fo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se puede de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la carta produjo un alivio momentáneo y que el insomnio sigue ahí. Las dos cosas son ciertas al mismo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arta y el problema de fo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no se puede de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la carta curó el insomnio o que basta con escribir más cartas. Un alivio de una tarde no es un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arta y el problema de fo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lectura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servar la carta como práctica agradable y consultar el insomnio con un profesional. Una cosa no quita la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Lo que te llevas: una ficha de lectura»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e ha asociado a mejoras pequeñas en el ánimo en estudios con grupos de control, con variación entre personas y seguimientos cor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opción usa verbos prudentes y reconoce los límites del diseño: comparación con un grupo, medidas de autoinforme y seguimientos cortos. La primera y la tercera prometen más de lo que los estudios pueden sostener; la cuarta sustituye la evidencia por la antigü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diario puede acompañar a una persona y producir alivios momentáneos, pero no diagnostica, no evalúa el riesgo y no sustituye la atención de un profesional. La lección insiste en esa diferencia justamente para no confundir una práctica con un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el descarg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rtas · peque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artas y pequeños: las cartas son uno de los formatos estudiados, y los efectos promedio que reportan los estudios y los meta-análisis son modestos. Ninguna de las dos palabras convierte la práctica en un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cascada del promedio a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fecto promedio → Describe al grupo, no a tu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utoinforme → Mide lo que la persona re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rupo de control → Permite comparar con otra acti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guimiento corto → Limita lo que se puede decir del largo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uatro términos aparecen en la tabla de límites y en el flujo del método. Confundir el promedio con el caso propio es el error que convierte un hallazgo modesto en una promesa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gratitud se ha asociado a mejoras pequeñas en el ánimo → Se pue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n diario de gratitud cura la depresión → No se pue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os estudios comparan grupos y usan autoinformes → Se pue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efecto se mantiene igual durante años → No se pue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Hay variación entre personas y entre estudios → Se pue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gratitud reemplaza a un profesional de salud mental → No se pue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imera columna describe lo que los estudios permiten decir: asociación modesta, método comparado y variación. La segunda columna convierte esa asociación en curación, permanencia o sustituto, que son afirmaciones que los diseños no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 pregunta que intenta responder → El método: quiénes participaron y qué se comparó → El resultado promedio y su tamaño → Los límites: duración, medidas y répl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pregunta, después el método, luego el resultado y al final los límites. Si se empieza por el resultado, el titular se come el diseño y la conclusión queda sin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ficha de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os resultados promedio son grandes y se mantienen de por 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exagera el tamaño y la duración; la cuarta convierte un caso en una regla. Las otras tres describen el método, una limitación real y el límite de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ficha de cuatro columnas sobre un artículo de divulgación o un resumen de investigación sobre gratitud. Escribe la pregunta, el método, el resultado y los límites. Termina con dos líneas: qué parte del resultado te parece suficiente para probar la práctica y qué parte no te autoriza a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una ficha de lectura · Memoria: el método y su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una ficha de lectura · Memoria: el método y su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n qué formatos se ha estudiado la gratit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iarios, listas semanales y cartas de agradecimiento, casi siempre comparados con un grupo de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miden los estud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Ánimo y satisfacción, en buena parte con autoinfor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amaño tienen los efe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omedio pequeño, con variación entre personas y seguimientos cor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se puede concl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a gratitud cure una enfermedad o sustituya un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milagro en este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promesa que no admite la posibilidad de no funcionar y se sostiene con anécdotas, no con compar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506" r:id="rId1"/>
    <p:sldLayoutId id="2482528507" r:id="rId2"/>
    <p:sldLayoutId id="2482528508" r:id="rId3"/>
    <p:sldLayoutId id="248252850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14b4f9095a13a817acf6de1323841f747055f02a0d2902f1.jpg"/>
  <Relationship Id="rId3" Type="http://schemas.openxmlformats.org/officeDocument/2006/relationships/hyperlink" Target="https://atraccion.lumbre.lat/object/atr-man-r02-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hyperlink" Target="https://atraccion.lumbre.lat/object/atr-man-r02-oa03" TargetMode="External"/>
  <Relationship Id="rId4" Type="http://schemas.openxmlformats.org/officeDocument/2006/relationships/hyperlink" Target="https://atraccion.lumbre.lat/object/atr-man-r02-oa03"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hyperlink" Target="https://atraccion.lumbre.lat/object/atr-man-r02-oa03" TargetMode="External"/>
  <Relationship Id="rId4" Type="http://schemas.openxmlformats.org/officeDocument/2006/relationships/hyperlink" Target="https://atraccion.lumbre.lat/object/atr-man-r02-oa03"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hyperlink" Target="https://atraccion.lumbre.lat/object/atr-man-r02-oa03" TargetMode="External"/>
  <Relationship Id="rId4" Type="http://schemas.openxmlformats.org/officeDocument/2006/relationships/hyperlink" Target="https://atraccion.lumbre.lat/object/atr-man-r02-oa03"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hyperlink" Target="https://atraccion.lumbre.lat/object/atr-man-r02-oa03" TargetMode="External"/>
  <Relationship Id="rId4"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hyperlink" Target="https://pubmed.ncbi.nlm.nih.gov/" TargetMode="External"/>
  <Relationship Id="rId4" Type="http://schemas.openxmlformats.org/officeDocument/2006/relationships/hyperlink" Target="https://www.apa.org/"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hyperlink" Target="https://www.who.int/"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3" TargetMode="External"/>
  <Relationship Id="rId3"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ratitu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tudia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an-r02-oa03"/>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mir con prudencia lo que la investigación ha explorado sobre gratitud, distinguir efecto pequeño de milagro y explicar por qué no sustituye tratamient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ratitud se ha estudiado con diarios, listas y cartas, y los resultados promedio son modestos: mejoras pequeñas en el ánimo, con variación entre personas y seguimientos cortos. Esta lección separa lo que la investigación ha explorado de lo que no puede concluir, distingue un efecto pequeño de un milagro y explica por qué ninguna práctica de gratitud sustituye la atención profesional cuando hay un problema de salud mental.]]></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gratitud · bienestar · investigación · psicología · límites · autoayuda · salud mental · evidenc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ratitud es una de las prácticas más recomendadas y una de las peor explicadas. Se dice que cambia la vida, que atrae lo bueno y que sana; ninguna de esas tres frases resiste una lectura cuidadosa de lo que se ha estudiado. Lo que sí hay es un cuerpo de investigación modesto, con ensayos que comparan grupos, medidas de autoinforme y seguimientos cortos. Al terminar vas a poder resumir ese cuerpo con verbos prudentes, distinguir un efecto promedio pequeño de un milagro y explicar por qué una práctica de gratitud acompaña pero no sustituye la atención de un profesion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0]]></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se puede decir con honestidad sobre la gratitud? Que se ha asociado a mejoras pequeñas en el ánimo, que no funciona igual para todos y que no es un tratamien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se ha estudi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comienzos de la década de 2000 se publicaron los primeros ensayos controlados sobre diarios de gratitud. Desde entonces, la investigación ha probado varios formatos: anotar cada día cosas por las que se está agradecido, escribir una lista semanal, redactar una carta a alguien que hizo algo importante y leerla en voz alta. En casi todos los casos se compara un grupo que practica gratitud con otro que realiza una tarea distinta, y se mide el ánimo antes y despué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se ha estudi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tiene virtudes y límites claros. La virtud es la comparación: sin un grupo de control, cualquier mejora se podría atribuir a la semana, al entusiasmo o al simple paso del tiempo. El límite es la medida: casi todo se recoge con autoinformes, es decir, con lo que la persona dice sentir. Eso es valioso para estudiar bienestar, pero no es lo mismo que una medición clínica ni permite afirmar que la práctica cambió una enfermed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se ha estudi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caja: casi todo se mide con lo que la persona reporta. Eso no invalida el estudio, pero limita lo que se puede concluir.]]></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an-estudio-gratitud.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se ha estudi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eguimientos suelen ser cortos: días o pocas semanas. Algunos estudios encuentran mejoras pequeñas; otros no encuentran diferencias; y los meta-análisis, que juntan varios estudios, tienden a reportar efectos promedio pequeños con mucha variación. Esa es la imagen honesta: una práctica que a algunas personas les sirve un poco, durante un tiempo, y que no funciona igual para todo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se ha estudi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formatos que se han estudiado, qué pide cada uno y qué se mide. La tabla no afirma que alguno sea superior: describe el diseño habitu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0]]></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543050"/>
                <a:gridCol w="3733800"/>
                <a:gridCol w="2838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orm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m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r cada día una o varias cosas agradec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Ánimo y satisfacción con autoinfor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 compa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grupo escribe gratitud y otro, molestias o tare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erencia entre grup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ribir y leer una carta de agradec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ienestar y vínculo, a corto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fecto pequeño no es milag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fecto pequeño se nota en el promedio de un grupo, no en el titular de una revista. Si en un estudio la mayoría de las personas mejora un poco y algunas no mejoran nada, el promedio puede verse positivo aunque tu experiencia personal sea neutra. Eso no convierte el estudio en falso ni tu experiencia en un fracaso: significa que el promedio no describe a cada perso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fecto pequeño no es milag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olumna es la más importante: ahí vive la diferencia entre un hallazgo pequeño y una promesa de milagr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an-limites-gratitud.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fecto pequeño no es milag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además varias explicaciones alternativas que conviene tener en cuenta. La expectativa puede influir en lo que la persona reporta; la regresión a la media hace que quien empezó en un momento bajo tienda a mejorar con el tiempo; y la memoria selectiva puede hacer que se recuerden más los días buenos de la práctica que los malos. Nada de esto elimina el posible efecto, pero todo obliga a hablar de asociación y no de causa segu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fecto pequeño no es milag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sta atención a la segunda fila: un promedio pequeño puede esconder a alguien que mejoró mucho y a alguien que no notó nad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an-promedio-cas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fecto pequeño no es milag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efecto pequeño y milagro se puede resumir así: el efecto pequeño se mide, se compara y se replica; el milagro se cuenta con una anécdota y no se puede fallar. Si una práctica no admite la posibilidad de no funcionar, no es una práctica: es una creencia. La gratitud se puede practicar sin comprar la versión milagrosa, y conviene hacerlo así.]]></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no sustituye un tratamien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ráctica de gratitud no diagnostica, no distingue entre tristeza y depresión, no evalúa el riesgo de una persona y no tiene manera de responder a una crisis. Puede acompañar a alguien que ya está en tratamiento, y puede ser una costumbre útil para ordenar el día; lo que no puede es ocupar el lugar de un profesional. Esa diferencia no es un detalle legal: es la diferencia entre una práctica que suma y una que retrasa la ayu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no sustituye un tratamien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0]]></a:t>
            </a:r>
          </a:p>
        </p:txBody>
      </p:sp>
      <p:sp>
        <p:nvSpPr>
          <p:cNvPr id="7" name="" descr=""/>
          <p:cNvSpPr/>
          <p:nvPr/>
        </p:nvSpPr>
        <p:spPr>
          <a:xfrm>
            <a:off x="514350" y="3190875"/>
            <a:ext cx="8115300" cy="1438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3190875"/>
            <a:ext cx="38100" cy="1438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segundo riesgo, menos evidente: usar la gratitud para tapar lo que duele. «Tengo que estar agradecido» puede convertirse en una exigencia que produce culpa y silencia el malestar. La gratitud forzada no es un tratamiento; a veces es una forma de evitación. Si la práctica se vuelve una obligación que empeora el ánimo, conviene suspenderla y hablar con alguien.]]></a:t>
            </a:r>
          </a:p>
        </p:txBody>
      </p:sp>
      <p:sp>
        <p:nvSpPr>
          <p:cNvPr id="10"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práctica]]></a:t>
            </a:r>
          </a:p>
        </p:txBody>
      </p:sp>
      <p:sp>
        <p:nvSpPr>
          <p:cNvPr id="11" name=""/>
          <p:cNvSpPr txBox="1"/>
          <p:nvPr/>
        </p:nvSpPr>
        <p:spPr>
          <a:xfrm>
            <a:off x="685800" y="36766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la lectura prudente. No son testimonios ni personas rea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persona que mejoró y la que n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cas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personas hacen el mismo diario de gratitud durante dos semanas. Una reporta sentirse mejor; la otra dice que no notó nad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persona que mejoró y la que n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se puede deci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las dos hicieron la práctica y que una reportó una mejora. Eso es una observación, no una prueba de que la práctica funcione para todo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persona que mejoró y la que n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no se puede deci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la segunda no se esforzó o que le faltó actitud. La variación entre personas es parte del resultado y no un defecto mor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persona que mejoró y la que n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lectura útil]]></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una puede decidir con su propio registro: conservar la práctica si le sirve, ajustarla o retirarla si n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carta y el problema de fond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cas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escribe una carta de agradecimiento a un familiar y se siente mejor esa tarde. Al día siguiente vuelve el insomnio que tenía desde hacía me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carta y el problema de fond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se puede deci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la carta produjo un alivio momentáneo y que el insomnio sigue ahí. Las dos cosas son ciertas al mismo tiemp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carta y el problema de fond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no se puede deci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la carta curó el insomnio o que basta con escribir más cartas. Un alivio de una tarde no es un tratamient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carta y el problema de fond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lectura útil]]></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ervar la carta como práctica agradable y consultar el insomnio con un profesional. Una cosa no quita la ot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ficha de lectu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ficha de cuatro columnas sobre un artículo de divulgación o un resumen de investigación: la pregunta que intenta responder, el método que usó, el resultado que reporta y los límites que reconoce. Si el texto no menciona límites, esa ausencia también se anota: es información sobre la fuente.]]></a:t>
            </a:r>
          </a:p>
        </p:txBody>
      </p:sp>
      <p:sp>
        <p:nvSpPr>
          <p:cNvPr id="8" name=""/>
          <p:cNvSpPr txBox="1"/>
          <p:nvPr/>
        </p:nvSpPr>
        <p:spPr>
          <a:xfrm>
            <a:off x="514350" y="2943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qué quería saber el estudio y con qué población lo hizo.]]></a:t>
            </a:r>
          </a:p>
        </p:txBody>
      </p:sp>
      <p:sp>
        <p:nvSpPr>
          <p:cNvPr id="10" name=""/>
          <p:cNvSpPr txBox="1"/>
          <p:nvPr/>
        </p:nvSpPr>
        <p:spPr>
          <a:xfrm>
            <a:off x="514350" y="3667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67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étodo: cuántas personas participaron, qué comparó y cuánto duró.]]></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ficha de lectu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0]]></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ltado: qué encontró, con qué tamaño y con qué medida.]]></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ímites: qué no se puede concluir y qué haría falta para saberlo.]]></a:t>
            </a:r>
          </a:p>
        </p:txBody>
      </p:sp>
      <p:sp>
        <p:nvSpPr>
          <p:cNvPr id="11" name=""/>
          <p:cNvSpPr txBox="1"/>
          <p:nvPr/>
        </p:nvSpPr>
        <p:spPr>
          <a:xfrm>
            <a:off x="514350" y="23431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sirve para dos cosas. Primero, para no repetir titulares que el estudio no sostiene. Segundo, para decidir tu práctica con información: si el efecto promedio es pequeño y el seguimiento corto, tiene sentido probar la práctica durante una o dos semanas y evaluar tu propio registro, sin exigirle milagros ni descartarla por no serl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lectu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conclusión más prudente sobre la gratitud y el bienestar?]]></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gratitud cambia la vida de cualquier persona que la practique durante una semana.]]></a:t>
            </a:r>
          </a:p>
        </p:txBody>
      </p:sp>
      <p:sp>
        <p:nvSpPr>
          <p:cNvPr id="10" name=""/>
          <p:cNvSpPr txBox="1"/>
          <p:nvPr/>
        </p:nvSpPr>
        <p:spPr>
          <a:xfrm>
            <a:off x="666750" y="30099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ha asociado a mejoras pequeñas en el ánimo en estudios con grupos de control, con variación entre personas y seguimientos cort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0]]></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estudios demuestran que la gratitud elimina la tristeza y la ansiedad.]]></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o es una práctica antigua, no hace falta estudiarla: la experiencia de siglos bast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lectu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gún esta lección, un diario de gratitud basta para tratar un cuadro de depres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lectur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gratitud se ha estudiado con diarios, listas y ___, y los efectos promedio suelen ser ___.]]></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lectur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érmino del método con lo que signific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fecto promedi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utoinform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Grupo de contro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eguimiento cort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ide lo que la persona report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rmite comparar con otra activida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imita lo que se puede decir del largo plaz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scribe al grupo, no a tu cas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lectu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firmación según lo que la lección permite sostener.]]></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afirma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puede afirmar]]></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gratitud se ha asociado a mejoras pequeñas en el ánimo]]></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 diario de gratitud cura la depresión]]></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os estudios comparan grupos y usan autoinform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efecto se mantiene igual durante año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ay variación entre personas y entre estudio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gratitud reemplaza a un profesional de salud mental]]></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lectur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lectura crítica de un estudio sobre gratitud.]]></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s límites: duración, medidas y réplica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pregunta que intenta responder]]></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resultado promedio y su tamañ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método: quiénes participaron y qué se comparó]]></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lectu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resumió un artículo sobre gratitud. Marca las frase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s ensayos comparan un grupo que practica gratitud con otro que hace otra tarea.]]></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s resultados promedio son grandes y se mantienen de por vida.]]></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si todas las medidas son autoinformes.]]></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a una persona le funcionó, funcionará para cualquier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gratitud puede acompañar, pero no sustituye la atención profesiona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lectur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ficha de cuatro columnas sobre un artículo de divulgación o un resumen de investigación sobre gratitud. Escribe la pregunta, el método, el resultado y los límites. Termina con dos líneas: qué parte del resultado te parece suficiente para probar la práctica y qué parte no te autoriza a afirma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0]]></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texto no menciona límites, anota esa ausencia. Una fuente que solo cuenta lo que funcionó está contando la mitad de la histori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ficha de lectura · Memoria: el método y sus lími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0]]></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ecto peq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jora modesta en el pro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infor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a persona repo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upo de contr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ción con otra activ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miento co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s o pocas sem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ri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todos responden ig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épl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etir el estudio para ver si se sost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lectura · Memoria: el método y sus límite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an-r02-oa03"/>
              </a:rPr>
              <a:t><![CDATA[Abrir el juego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lectura · Tarjetas de repaso antes de la lección cuatr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n qué formatos se ha estudiado la gratitu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lectura · Tarjetas de repaso antes de la lección cuatr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arios, listas semanales y cartas de agradecimiento, casi siempre comparados con un grupo de contro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lectura · Tarjetas de repaso antes de la lección cuatr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miden los estudio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lectura · Tarjetas de repaso antes de la lección cuatr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Ánimo y satisfacción, en buena parte con autoinform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lectura · Tarjetas de repaso antes de la lección cuatr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amaño tienen los efecto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lectura · Tarjetas de repaso antes de la lección cuatr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medio pequeño, con variación entre personas y seguimientos corto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lectura · Tarjetas de repaso antes de la lección cuatr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se puede conclui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lectura · Tarjetas de repaso antes de la lección cuatr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a gratitud cure una enfermedad o sustituya un tratamient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lectura · Tarjetas de repaso antes de la lección cuatr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milagro en este context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lectura · Tarjetas de repaso antes de la lección cuatr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promesa que no admite la posibilidad de no funcionar y se sostiene con anécdotas, no con comparacion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resume investigación publicada y no cita artículos concretos para no inventar autores, páginas ni números. Los enlaces llevan a las bases donde se buscan los ensayos y los meta-análisis sobre gratitud y bienestar; la referencia de salud mental de la Organización Mundial de la Salud sirve para recordar qué es un problema que requiere atención profesional.]]></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
              </a:rPr>
              <a:t><![CDATA[PubMed]]></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gratitude» junto con «well-being» y «randomized»: ahí están los ensayos y los meta-análisis.]]></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apa.org/"/>
              </a:rPr>
              <a:t><![CDATA[American Psychological Associatio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divulgación sobre gratitud y bienestar para contrastar el resumen con una fuente académica.]]></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who.int/"/>
              </a:rPr>
              <a:t><![CDATA[Organización Mundial de la Salud]]></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 sección de salud mental para ubicar cuándo un malestar requiere atención profesional.]]></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qué se ha estudiado sobre gratitud y qué no: diarios, listas y cartas comparados con grupos, medidas de autoinforme y efectos promedio pequeños. También sabes distinguir un promedio de tu caso y por qué una práctica de gratitud acompaña pero no sustituye la atención de un profesional. Lo siguiente es hacerla: tres minutos, una estructura fija y tres detalles concreto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0-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3"/>
              </a:rPr>
              <a:t><![CDATA[Gratitud: qué se ha estudiado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3-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4-detective]]></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resumir la investigación sobre gratitud sin prometer milagros y sin descartar la práctica. Siguiente lección: la práctica de tres minutos.]]></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ímites y separa lo que se estudió de lo que no se puede concluir. Casi siempre el fallo está en convertir una mejora promedio en una promesa para cualquier person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2026-11-01T05:50:33Z</dcterms:created>
  <dcterms:modified xsi:type="dcterms:W3CDTF">2026-11-01T05:50:33Z</dcterms:modified>
  <dc:title>Gratitud: qué se ha estudiado y qué no</dc:title>
  <dc:description>Presentación editable del OA «Gratitud: qué se ha estudiado y qué no». Enlace: https://atraccion.lumbre.lat/object/atr-man-r02-oa03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