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 ritual y no una intención» (2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un ritual y no una intención»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6]]></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cierre del día»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6]]></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an-r02-oa06]]></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Un registro que no dependa de la memoria»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revisa el correo desde la cama y llega a la oficina sin haber decidido qué es lo import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r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ja el teléfono fuera del cuarto, se sienta en la orilla de la cama, respira tres veces y escribe en una tarjeta: «terminar el informe, primera h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ñ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ega la tarjeta en la tapa del portátil. La ve al abrir el equipo, antes del corr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mañana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r la noche marca «hecho» y anota la fricción: una reunión imprevista. Deja escrita la primera acción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orari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tra persona trabaja por turnos y no puede mantener una hora fija. El ritual se le rompe cad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orari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a hora por una señal de contexto: el ritual ocurre después de cambiarse de ropa, antes de salir o al llegar a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orari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versión c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duce el ritual a dos minutos: una respiración, una frase, una marca. La duración se adapta; la secuencia 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horario ir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se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turno junto a la marca. Después de dos semanas compara qué turnos sostienen el ritual y ajusta la señal, no la exi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ducir decisiones y dar una señal estable para empezar o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itual no sustituye la planeación ni promete productividad: reduce el número de decisiones y ofrece una señal estable. La marca registra hechos, no estados de á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cascada del ritual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istro acumula días y admite «no hecho» o «no aplica». La falta es un dato que se lee en la revisión semanal, no un borrón que obliga a empezar de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tabl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terrizar → Volver al cuerpo antes de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egir → Nombrar lo que más importa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errar el bucle → Marcar lo hecho, no hecho o no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jar la primera piedra → Escribir la primera acción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dos rituales usa estos cuatro pasos. Aterrizar y elegir son de la mañana; cerrar y sembrar, d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pirar con los pies en el suelo → Ritual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la cosa que más importa → Ritual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Marcar hecho o no hecho → Cierr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la fricción del día → Cierr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Dejar la tarjeta donde la verás → Ritual de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scribir la primera acción de mañana → Cierre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 los dos rituales y la sección 2. La trampa es poner la primera acción de mañana en el ritual de la mañana: se escribe la noche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eer la frase de la mañana → Anotar una fricción en una línea → Escribir la primera acción de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cierra el bucle, después se anota la fricción y al final se prepara la acción de mañana. Ese orden deja la noche cerrada y la mañana con una 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3 y la tabla d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un día no lo hago, tengo que empezar la cuenta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vierte la falta en un reinicio y la cuarta confía el registro a la memoria. Las otras tres describen el diseño: señal estable, marca de tres opciones y primera acción escrita la noche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4 y la cascada del registro exte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xterno ·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xterno y semana: la marca se hace en el momento y la revisión tiene una frecuencia fija. Si el soporte es la memoria, no hay registro que le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l registro y la sección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an-r02-oa06]]></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monta tus dos rituales y pruébalos cinco días. Escribe los tres pasos de la mañana y los tres del cierre, con una duración realista. Haz una tarjeta con tres casillas y marca cada día. Al final, escribe qué paso te costó más y qué señal vas a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6. Tu montaje en una tarjeta · Memoria: los dos r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6. Tu montaje en una tarjeta · Memoria: los dos rit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pasos tiene cada ri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res, y ninguno dura más de dos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señal y record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señal es un lugar o momento fijo; el recordatorio depende de que te acuer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marcas admite la noch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echo, no hecho y no apl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vez por semana,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ritual no ca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ajusta la señal o la duración, no se abandona la ma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an-r02-oa06]]></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7" r:id="rId1"/>
    <p:sldLayoutId id="2482528468" r:id="rId2"/>
    <p:sldLayoutId id="2482528469" r:id="rId3"/>
    <p:sldLayoutId id="248252847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a2785152561629b9d25e0c4d58859a4687f747bf314ec781.jpg"/>
  <Relationship Id="rId3" Type="http://schemas.openxmlformats.org/officeDocument/2006/relationships/hyperlink" Target="https://atraccion.lumbre.lat/object/atr-man-r02-oa06"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hyperlink" Target="https://atraccion.lumbre.lat/object/atr-man-r02-oa06" TargetMode="External"/>
  <Relationship Id="rId4" Type="http://schemas.openxmlformats.org/officeDocument/2006/relationships/hyperlink" Target="https://atraccion.lumbre.lat/object/atr-man-r02-oa06"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hyperlink" Target="https://atraccion.lumbre.lat/object/atr-man-r02-oa06" TargetMode="External"/>
  <Relationship Id="rId4" Type="http://schemas.openxmlformats.org/officeDocument/2006/relationships/hyperlink" Target="https://atraccion.lumbre.lat/object/atr-man-r02-oa06"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hyperlink" Target="https://atraccion.lumbre.lat/object/atr-man-r02-oa06" TargetMode="External"/>
  <Relationship Id="rId4" Type="http://schemas.openxmlformats.org/officeDocument/2006/relationships/hyperlink" Target="https://atraccion.lumbre.lat/object/atr-man-r02-oa06" TargetMode="External"/>
  <Relationship Id="rId5"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hyperlink" Target="https://atraccion.lumbre.lat/object/atr-man-r02-oa06" TargetMode="External"/>
  <Relationship Id="rId4"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hyperlink" Target="https://pubmed.ncbi.nlm.nih.gov/?term=habit+formation+implementation+intentions" TargetMode="External"/>
  <Relationship Id="rId4" Type="http://schemas.openxmlformats.org/officeDocument/2006/relationships/hyperlink" Target="https://www.apa.org/topics/habits" TargetMode="Externa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an-r02-oa06"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tu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aña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ierr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í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an-r02-oa06"/>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dos rituales breves, uno al empezar y otro al cerrar el día, con tres pasos cada uno y un registro que no dependa de la memori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itual no es una lista de buenos propósitos: es una secuencia fija que ocurre en el mismo lugar y con la misma señal. Esta lección monta dos rituales de tres pasos, uno para empezar el día y otro para cerrarlo. El de la mañana aterriza, elige lo que importa y deja una señal visible. El de la noche cierra el bucle, anota una fricción y prepara la primera acción del día siguiente. La pieza que sostiene todo es un registro externo de tres marcas que se lee una vez por seman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itual · mañana · cierre del día · hábitos · registro · rutina · atención · plane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ritual es una secuencia fija que se repite en el mismo lugar y con la misma señal. No es una lista de propósitos ni una ceremonia larga: es una estructura que reduce el número de decisiones que tomas al empezar y al cerrar el día. Al terminar vas a poder montar dos rituales de tres pasos, uno para la mañana y otro para la noche, con una duración realista, y a llevar un registro externo de tres marcas que se lee una vez por sem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se sostiene una práctica cuando la memoria y el ánimo cambian? Con una señal estable, una secuencia corta y una marca escrita en el momen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 ritual y no una inten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la señal es estable, la conducta cuesta menos; cuando cambia cada día, la energía se gasta en decidir. Un ritual usa esa economía: mismo lugar, misma hora, mismos tres pasos. La intención de hacer algo «en algún momento» deja la decisión abierta y compite con todo lo urgente que apare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 ritual y no una inten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vestigación sobre hábitos y sobre intenciones de implementación, esos planes del tipo «si ocurre esto, entonces hago aquello», sugiere que un disparador concreto y un lugar definido ayudan a sostener una conducta. Los efectos son modestos y dependen del contexto. Un ritual no elimina la falta de tiempo ni resuelve un problema de salud; solo reduce la fricción de empezar.]]></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ñal: el mismo lugar y la misma hora, o el mismo momento del dí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un ritual y no una inten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cuencia: tres pasos, siempre en el mismo orden.]]></a:t>
            </a:r>
          </a:p>
        </p:txBody>
      </p:sp>
      <p:sp>
        <p:nvSpPr>
          <p:cNvPr id="9"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ción: menos de cinco minutos en total.]]></a:t>
            </a:r>
          </a:p>
        </p:txBody>
      </p:sp>
      <p:sp>
        <p:nvSpPr>
          <p:cNvPr id="11" name=""/>
          <p:cNvSpPr txBox="1"/>
          <p:nvPr/>
        </p:nvSpPr>
        <p:spPr>
          <a:xfrm>
            <a:off x="514350" y="20097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0097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o: una marca que queda fuera de la cabez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itual de la mañ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tual de la mañana tiene tres pasos y no necesita más de cinco minutos. El primero es aterrizar: antes de mirar el teléfono, siente los pies en el suelo y respira sin forzar. El segundo es elegir: escribe en una frase la cosa que más importa hoy, con un verbo concreto. El tercero es dejar la señal: pon esa frase donde la verás, en una tarjeta o en la nota fija del teléfono.]]></a:t>
            </a:r>
          </a:p>
        </p:txBody>
      </p:sp>
      <p:sp>
        <p:nvSpPr>
          <p:cNvPr id="8" name=""/>
          <p:cNvSpPr txBox="1"/>
          <p:nvPr/>
        </p:nvSpPr>
        <p:spPr>
          <a:xfrm>
            <a:off x="514350" y="32670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errizar: pies en el suelo y tres respiraciones naturales.]]></a:t>
            </a:r>
          </a:p>
        </p:txBody>
      </p:sp>
      <p:sp>
        <p:nvSpPr>
          <p:cNvPr id="10" name=""/>
          <p:cNvSpPr txBox="1"/>
          <p:nvPr/>
        </p:nvSpPr>
        <p:spPr>
          <a:xfrm>
            <a:off x="514350" y="3667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a frase con la cosa que más importa hoy.]]></a:t>
            </a:r>
          </a:p>
        </p:txBody>
      </p:sp>
      <p:sp>
        <p:nvSpPr>
          <p:cNvPr id="12" name=""/>
          <p:cNvSpPr txBox="1"/>
          <p:nvPr/>
        </p:nvSpPr>
        <p:spPr>
          <a:xfrm>
            <a:off x="514350" y="40671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40671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señal: la tarjeta o la nota donde la verá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itual de la mañ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el salto de la segunda caja a la tercera: el ritual de la mañana elige, el de la noche cierra. Son dos secuencias distintas, no una lista larga.]]></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ritual-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El ritual de la mañan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Si empiezas por la lista de pendientes, la mañana se llena de urgencias ajenas antes de que decidas lo propio. Si empiezas por el teléfono, el día empieza en la bandeja de entrada. El ritual no niega las urgencias: les da un lugar después de que hayas elegid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ierre del dí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ierre del día tiene otros tres pasos. Primero, cerrar el bucle: lee la frase de la mañana y marca si se hizo, no se hizo o no aplica. Segundo, anotar una fricción: qué se interpuso, en una línea, sin convertirla en un juicio sobre ti. Tercero, dejar la primera piedra: escribe la primera acción de mañana, esa que dura diez minutos y no necesita motivación.]]></a:t>
            </a:r>
          </a:p>
        </p:txBody>
      </p:sp>
      <p:sp>
        <p:nvSpPr>
          <p:cNvPr id="8" name=""/>
          <p:cNvSpPr txBox="1"/>
          <p:nvPr/>
        </p:nvSpPr>
        <p:spPr>
          <a:xfrm>
            <a:off x="514350" y="3267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267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rar el bucle: leer la frase y marcar hecho, no hecho o no aplica.]]></a:t>
            </a:r>
          </a:p>
        </p:txBody>
      </p:sp>
      <p:sp>
        <p:nvSpPr>
          <p:cNvPr id="10" name=""/>
          <p:cNvSpPr txBox="1"/>
          <p:nvPr/>
        </p:nvSpPr>
        <p:spPr>
          <a:xfrm>
            <a:off x="514350" y="40005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40005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r una fricción: una línea sobre lo que se interpus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ierre del dí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r la primera piedra: la primera acción de maña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cierre del dí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tercera columna es la que decide si el sistema sobrevive: si el registro no está a la vista, la memoria ocupa su lugar.]]></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ritual-regist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Un registro que no dependa de la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vive fuera de la memoria. Una tarjeta en la mesa, una nota fija en el teléfono o una hoja pegada al refrigerador sirven; una intención de acordarse, no. La memoria no guarda los días: los reconstruye, y suele reconstruirlos según cómo te sientes hoy. Una marca escrita en el momento no tiene ese problem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Un registro que no dependa de la memor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ascada explica por qué el registro externo no es un extra: sin la tercera caja, la revisión semanal lee un recuerdo, no un da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an-ritual-cascad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Un registro que no dependa de la memor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semanal dura cinco minutos. Se leen las marcas, se cuentan los días hechos y se anota qué se repitió. No se trata de buscar culpables: se trata de ver si el ritual cabe en la vida real. Si la mayoría de los días la marca es «no hecho», el problema puede ser el diseño, no la disciplina.]]></a:t>
            </a:r>
          </a:p>
        </p:txBody>
      </p:sp>
      <p:sp>
        <p:nvSpPr>
          <p:cNvPr id="8" name=""/>
          <p:cNvSpPr txBox="1"/>
          <p:nvPr/>
        </p:nvSpPr>
        <p:spPr>
          <a:xfrm>
            <a:off x="514350" y="2943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Un registro que no dependa de la memor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tual tampoco es una obligación moral. Si un día no lo haces, el registro lo dice y el sistema sigue. La flexibilidad está en el contenido —puedes cambiar la frase, la hora o el lugar—, no en la existencia de la marca. Un ritual que se rompe y se retoma vale más que uno perfecto que se abando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montaje completo. No son testimonios ni personas real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mañana de oficina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oblem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revisa el correo desde la cama y llega a la oficina sin haber decidido qué es lo importa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mañana de oficina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ritual]]></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ja el teléfono fuera del cuarto, se sienta en la orilla de la cama, respira tres veces y escribe en una tarjeta: «terminar el informe, primera hor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mañana de oficina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ñal]]></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ega la tarjeta en la tapa del portátil. La ve al abrir el equipo, antes del corre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1: la mañana de oficina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ierr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la noche marca «hecho» y anota la fricción: una reunión imprevista. Deja escrita la primera acción de mañan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horario irregular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roblem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tra persona trabaja por turnos y no puede mantener una hora fija. El ritual se le rompe cada seman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horario irregular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ajuste]]></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a hora por una señal de contexto: el ritual ocurre después de cambiarse de ropa, antes de salir o al llegar a ca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horario irregular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versión cort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uce el ritual a dos minutos: una respiración, una frase, una marca. La duración se adapta; la secuencia n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Dos ejemplos resueltos · Ejemplo resuelto 2: el horario irregular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se registr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urno junto a la marca. Después de dos semanas compara qué turnos sostienen el ritual y ajusta la señal, no la exigenci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montaje en una tarj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tarjeta con seis pasos y tres casillas. Un lado para la mañana, otro para la noche, y una casilla semanal para la revisión. Si prefieres el teléfono, usa una nota fija; si prefieres el papel, pega la tarjeta donde la veas. Lo importante es que la marca no dependa de que te acuerd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la función principal de un ritual de tres pas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ustituir la planeación semanal por una ceremoni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ir decisiones y dar una señal estable para empezar o cerr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segurar que todos los días sean productivos.]]></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Medir el estado de ánimo dos veces al dí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 día no haces el ritual, el registro debe reiniciarse desde c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aso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terriza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legir]]></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errar el bucl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ejar la primera piedr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o que más importa hoy]]></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Marcar lo hecho, no hecho o no aplic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 primera acción de maña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lver al cuerpo antes de empeza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aso según el ritual al que pertene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itual de la mañan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ierre del dí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pirar con los pies en el suelo]]></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la cosa que más import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arcar hecho o no hech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la fricción del dí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ejar la tarjeta donde la verá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scribir la primera acción de maña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ierre del dí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eer la frase de la mañan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una fricción en una líne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ribir la primera acción de mañ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diseñó su ritual y anotó estas frases. Marca las que no respetan el métod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ritual dura cinco minutos y ocurre en el mismo lugar.]]></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un día no lo hago, tengo que empezar la cuenta desde cer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arca de la noche admite «no aplic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nfío en acordarme de todo al final del mes.]]></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rimera acción de mañana se escribe la noche anterio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registro vive en un soporte ___ y se revisa una vez por 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Tu montaje en una tarjet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monta tus dos rituales y pruébalos cinco días. Escribe los tres pasos de la mañana y los tres del cierre, con una duración realista. Haz una tarjeta con tres casillas y marca cada día. Al final, escribe qué paso te costó más y qué señal vas a cambiar.]]></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un día no puedes, marca «no aplica» o «no hecho»: el registro no es un examen. La revisión semanal sirve para ajustar el diseño, no para juzgart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montaje en una tarjeta · Memoria: los dos ritua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rr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l cuer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ar lo impor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rrar el buc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car lo 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interp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pied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de mañ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co minutos sema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Tu montaje en una tarjeta · Memoria: los dos ritual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an-r02-oa06"/>
              </a:rPr>
              <a:t><![CDATA[Abrir el juego en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pasos tiene cada ritual?]]></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res, y ninguno dura más de dos minut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señal y recordator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señal es un lugar o momento fijo; el recordatorio depende de que te acuerd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marcas admite la noch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echo, no hecho y no aplic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el regist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vez por semana, cinco minut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ritual no cab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6. Tu montaje en una tarjeta · Tarjetas de repaso antes de la lección tre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ajusta la señal o la duración, no se abandona la marc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diseño de rutina y lo que se ha estudiado sobre señales y hábitos; no promete que el ritual se sostenga solo ni que resuelva un problema de salud. Las fuentes permiten leer los mecanismos y sus límites.]]></a:t>
            </a:r>
          </a:p>
        </p:txBody>
      </p:sp>
      <p:sp>
        <p:nvSpPr>
          <p:cNvPr id="8" name=""/>
          <p:cNvSpPr txBox="1"/>
          <p:nvPr/>
        </p:nvSpPr>
        <p:spPr>
          <a:xfrm>
            <a:off x="514350" y="2609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term=habit+formation+implementation+intentions"/>
              </a:rPr>
              <a:t><![CDATA[PubMed: hábitos e intenciones de implementación]]></a:t>
            </a:r>
          </a:p>
        </p:txBody>
      </p:sp>
      <p:sp>
        <p:nvSpPr>
          <p:cNvPr id="9" name=""/>
          <p:cNvSpPr txBox="1"/>
          <p:nvPr/>
        </p:nvSpPr>
        <p:spPr>
          <a:xfrm>
            <a:off x="514350" y="2981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señales, contexto y planes del tipo si-entonces; atiende a los límites.]]></a:t>
            </a:r>
          </a:p>
        </p:txBody>
      </p:sp>
      <p:sp>
        <p:nvSpPr>
          <p:cNvPr id="10" name=""/>
          <p:cNvSpPr txBox="1"/>
          <p:nvPr/>
        </p:nvSpPr>
        <p:spPr>
          <a:xfrm>
            <a:off x="514350" y="3609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apa.org/topics/habits"/>
              </a:rPr>
              <a:t><![CDATA[APA: hábitos]]></a:t>
            </a:r>
          </a:p>
        </p:txBody>
      </p:sp>
      <p:sp>
        <p:nvSpPr>
          <p:cNvPr id="11" name=""/>
          <p:cNvSpPr txBox="1"/>
          <p:nvPr/>
        </p:nvSpPr>
        <p:spPr>
          <a:xfrm>
            <a:off x="514350" y="39814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Divulgación sobre cómo se forman y se cambian los hábitos cotidiano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dos rituales de tres pasos y una tarjeta con tres marcas. Sabes que la señal estable reduce decisiones, que el cierre del día no califica sino que registra y que la memoria no es un soporte confiable. Lo siguiente es evaluar la práctica con criterios observables: qué conservar, qué ajustar y qué reti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9-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an-r02-oa06"/>
              </a:rPr>
              <a:t><![CDATA[Ritual de la mañana y cierre del dí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montar la mañana y el cierre con tres pasos y una marca externa. Siguiente lección: cómo saber si la práctica te está sirviendo.]]></a:t>
            </a:r>
          </a:p>
        </p:txBody>
      </p:sp>
      <p:sp>
        <p:nvSpPr>
          <p:cNvPr id="10" name=""/>
          <p:cNvSpPr txBox="1"/>
          <p:nvPr/>
        </p:nvSpPr>
        <p:spPr>
          <a:xfrm>
            <a:off x="514350" y="29241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l registro y a la cascada del ritual al registro externo. Casi siempre el fallo está en confiar la marca a la memoria o en convertir la noche en una calific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2026-11-01T05:49:54Z</dcterms:created>
  <dcterms:modified xsi:type="dcterms:W3CDTF">2026-11-01T05:49:54Z</dcterms:modified>
  <dc:title>Ritual de la mañana y cierre del día</dc:title>
  <dc:description>Presentación editable del OA «Ritual de la mañana y cierre del día». Enlace: https://atraccion.lumbre.lat/object/atr-man-r02-oa06</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