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creencia nuclear»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Qué es una creencia nuclear» (3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misma situación leída desde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n-r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Tres situaciones, un patrón»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reencia de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s tres esc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trabajo no pidió ayuda y se quedó hasta tarde; con su pareja no dijo que estaba cansada; con sus amigos canceló a última hora para resolver un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reencia de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rase de cad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pido ayuda, molesto»; «si digo que estoy cansada, soy una carga»; «si no estoy disponible, me van a dejar de quer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reencia de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s tres frases apuntan a la misma convicción: «mi valor depende de lo que hago por los demás». No es una opinión sobre una tarea; es una regla sobre su lugar en el mu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creencia de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videnci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r tres escenas donde alguien la buscó sin que fuera útil, o donde pidió ayuda y la relación siguió. No para borrar la creencia, sino para ver que no es la única lectur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eencia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as tres esce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ropuso una idea en una reunión; no reclamó un cobro mal hecho; no pidió una aclaración a una profes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eencia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frase de cada es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ra qué, si no me van a hacer caso»; «me van a tachar de problemático»; «mejor no moles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eencia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convicción es «expresar lo que necesito me pone en peligro». Es una creencia sobre el costo de hablar, no una falta de ide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creencia de la segur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prueba peq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egir una situación de bajo riesgo y decir una frase breve; anotar qué pasó. La evidencia nueva no tiene que ser espectacular: tiene que ser real y repet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El ejercicio, en tu mes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i cometo un error, dejo de val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frase es una convicción de fondo sobre el propio valor, no un dato ni una preferencia. La primera es un gusto, la tercera un hecho verificable y la cuarta una opinión comparativa sobre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creencia nuclear no se limita a una escena: organiza varias y por eso se siente como una verdad obvia. Esa sensación es parte del fenómeno, no una prueba de que la creencia sea verd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Hecho → Se verifica con da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pinión → Juicio sobre un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reencia nuclear → Convicción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trón → Tres escenas con la misma fr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os tres niveles tiene las tres primeras parejas; la cuarta viene de la sección 3. Si confundes el patrón con la creencia, vas a tomar tres escenas como prueba en lugar de tomarlas como p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legué quince minutos tarde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a película fue aburrida →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no soy útil, no merezco cariño → Creencia nucl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l trámite pide dos copias →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se maestro explica mejor que el otro →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Si me equivoco, me van a abandonar → Creencia nucl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hecho, opinión y creencia nucl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ivir la escena y notar la emoción → Escuchar la frase que te dices → Generalizar en una regla: siempre, nunca → Nombrar la convicción de fo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escena y la emoción, después la frase, luego la generalización y al final la convicción. Si empiezas por la convicción, puedes ajustar la escena para que encaje; el orden inverso evita esa tram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flujo del episodio a la cre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Una creencia nuclear se puede comprobar igual que una fecha en un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confunde una convicción con un dato verificable; la cuarta toma la intensidad de la sensación como prueba. Las otras tres describen lo que la lección sostiene: la creencia organiza situaciones, la opinión puede ser firme sin ser nuclear y la evidencia en contra limita el monopol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vicción · situaciones · ver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nvicción, situaciones y verdad: la creencia se siente como una verdad, pero se infiere de un patrón y se contrasta con evidencia. Esa distancia entre sentirla y comprobarla es todo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tabla de los tres nive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n-r02-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una hoja con tres escenas que se repiten en tu vida. En cada una escribe el hecho, la frase que te dijiste y la creencia que parece estar debajo. Al final, una sola frase que empiece con «Yo creo que…», escrita como hipótesis. Debajo, dos columnas: evidencia a favor y evidencia en contra. Cierra con una línea: qué harías distinto si esa creencia fuera solo una lectura pos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El ejercicio, en tu mesa · Memoria: los niveles y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El ejercicio, en tu mesa · Memoria: los niveles y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es una creencia nucl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a convicción de fondo sobre uno mismo, los demás o el mundo que organiza varias situ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se diferencia de una opin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opinión es sobre un caso o una preferencia; la creencia nuclear organiza muchos casos y se siente como un hech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locali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Buscando la frase que se repite en tres situaciones distintas y preguntando qué convicción la sos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rueb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la creencia está activa, no que sea verdad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ara qué sirve la evidencia en co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ara quitarle el monopolio a la creencia y abrir otras lecturas y conduc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n-r02-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8465" r:id="rId1"/>
    <p:sldLayoutId id="2482528466" r:id="rId2"/>
    <p:sldLayoutId id="2482528467" r:id="rId3"/>
    <p:sldLayoutId id="2482528468"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7b83fcd2ecb0c768fd7705c3cb31a219d3d63412d8156a71.jpg"/>
  <Relationship Id="rId3" Type="http://schemas.openxmlformats.org/officeDocument/2006/relationships/hyperlink" Target="https://atraccion.lumbre.lat/object/atr-men-r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atraccion.lumbre.lat/object/atr-men-r02-oa01" TargetMode="External"/>
  <Relationship Id="rId4" Type="http://schemas.openxmlformats.org/officeDocument/2006/relationships/hyperlink" Target="https://atraccion.lumbre.lat/object/atr-men-r02-oa01" TargetMode="External"/>
  <Relationship Id="rId5"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atraccion.lumbre.lat/object/atr-men-r02-oa01" TargetMode="External"/>
  <Relationship Id="rId4" Type="http://schemas.openxmlformats.org/officeDocument/2006/relationships/hyperlink" Target="https://atraccion.lumbre.lat/object/atr-men-r02-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atraccion.lumbre.lat/object/atr-men-r02-oa01" TargetMode="External"/>
  <Relationship Id="rId4" Type="http://schemas.openxmlformats.org/officeDocument/2006/relationships/hyperlink" Target="https://atraccion.lumbre.lat/object/atr-men-r02-oa01"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atraccion.lumbre.lat/object/atr-men-r02-oa01" TargetMode="External"/>
  <Relationship Id="rId4"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www.apa.org/" TargetMode="Externa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hyperlink" Target="https://www.who.int/" TargetMode="External"/>
  <Relationship Id="rId4"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n-r02-oa01" TargetMode="External"/>
  <Relationship Id="rId3" Type="http://schemas.openxmlformats.org/officeDocument/2006/relationships/notesSlide" Target="../notesSlides/notesSlide5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é]]></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reenci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nuclea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n-r02-oa01"/>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creencia nuclear, distinguirla de una opinión y localizar una creencia nuclear propia a partir de tres situaciones que se repiten en tu vida.]]></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encia nuclear es la convicción de fondo que organiza lo que ves y cómo reaccionas; no es una opinión ni un hecho. Esta lección la define, la distingue de una opinión y te guía a localizar una propia a partir de tres situaciones que se repit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reencia nuclear · opinión · patrones · identidad · psicología cognitiva · autoconocimiento · evidencia · reflex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tenemos ideas sobre nosotros mismos, pero no todas pesan igual. Una opinión se puede cambiar con un argumento; una creencia nuclear se siente como el suelo que pisas. Es la convicción de fondo que organiza lo que notas, cómo interpretas lo que pasa y qué haces para evitar el dolor. No es un diagnóstico ni una etiqueta: es una hipótesis de trabajo sobre un patrón. Al terminar vas a poder definir qué es una creencia nuclear, distinguirla de una opinión y localizar una propia a partir de tres situaciones que se repiten en tu vid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8]]></a:t>
            </a:r>
          </a:p>
        </p:txBody>
      </p:sp>
      <p:sp>
        <p:nvSpPr>
          <p:cNvPr id="7" name="" descr=""/>
          <p:cNvSpPr/>
          <p:nvPr/>
        </p:nvSpPr>
        <p:spPr>
          <a:xfrm>
            <a:off x="514350" y="1219200"/>
            <a:ext cx="8115300" cy="11049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1049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convicción tendría que estar debajo para que estas tres escenas distintas se sientan como la misma esce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creencia nucle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reencia nuclear es una convicción estable sobre uno mismo, sobre los demás o sobre el mundo, que funciona como supuesto de fondo. No es una frase que repites a propósito; es la lógica que usas sin decirla. «Si no soy útil, no merezco cariño» es una creencia nuclear: no describe un hecho, no es una preferencia y no se limita a una situación. Organiza vari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creencia nucle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sicología cognitiva la describe como un esquema profundo: una regla que filtra la información y orienta la conducta. Esa descripción es útil y tiene un límite: no convierte la creencia en una cosa que se puede extraer como un tumor. Se infiere por sus efectos, se formula como hipótesis y se contrasta con evidencia. Nadie puede mirar dentro de tu cabeza y leerla; tú puedes notar el patrón y ponerle palabras.]]></a:t>
            </a:r>
          </a:p>
        </p:txBody>
      </p:sp>
      <p:sp>
        <p:nvSpPr>
          <p:cNvPr id="8" name=""/>
          <p:cNvSpPr txBox="1"/>
          <p:nvPr/>
        </p:nvSpPr>
        <p:spPr>
          <a:xfrm>
            <a:off x="514350" y="36004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36004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hecho: no se verifica como se verifica una fecha o un document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Qué es una creencia nucle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opinión: una opinión es sobre un caso o una preferencia; la creencia nuclear organiza muchos caso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a etiqueta: «soy un fracaso» es una conclusión, no una identidad. La creencia se puede nombrar sin creerle del todo.]]></a:t>
            </a:r>
          </a:p>
        </p:txBody>
      </p:sp>
      <p:sp>
        <p:nvSpPr>
          <p:cNvPr id="11" name=""/>
          <p:cNvSpPr txBox="1"/>
          <p:nvPr/>
        </p:nvSpPr>
        <p:spPr>
          <a:xfrm>
            <a:off x="514350" y="26670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un diagnóstico: nombrarla sirve para observar; si causa sufrimiento persistente, el acompañamiento profesional tiene otro alcan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ncia nuclear, opinión y 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se ve mejor con ejemplos. Un hecho es «entregué el informe dos días tarde». Una opinión es «ese informe no era tan importante». Una creencia nuclear es «si cometo un error, dejo de valer». Las tres frases pueden convivir en la misma cabeza, pero solo la tercera explica por qué un retraso de dos días se siente como una conde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ncia nuclear, opinión y 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cuarta caja: la creencia no está escrita en ningún lado. Se deduce de la regla que se repite cuando cambian los personajes y el escenari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episodio-creenci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ncia nuclear, opinión y 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opinión se defiende con argumentos y se puede cambiar con información. La creencia nuclear no se mueve con un dato aislado porque no se formó con un dato aislado: se formó con repeticiones, con tono emocional y con experiencias tempranas que le dieron sentido. Por eso el ejercicio no busca convencerte de lo contrario de un día para otro; busca que veas el patrón y que reúnas evidencia en los dos sentido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ncia nuclear, opinión y 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segunda fila es la más fácil de confundir con la tercera: una opinión puede ser firme y hasta compartida, pero no organiza toda tu conducta. La creencia nuclear sí.]]></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reencias-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misma situación leída desde tres nivel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8]]></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2971800"/>
                <a:gridCol w="33623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Nive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camb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tregué el informe dos días tar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ocumento o una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 informe no era tan import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rgumento o una prioridad disti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 nucl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cometo un error, dejo de val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repetida y una relación seg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Creencia nuclear, opinión y hech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abla tiene una trampa productiva: la creencia nuclear se siente como la primera fila. Cuando dices «dejo de valer», el cuerpo lo recibe como un hecho. El trabajo consiste en bajarla a la tercera fila y tratarla como lo que es: una convicción aprendida, no una sentencia inscrita en el mund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situaciones, un patr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escena sola no alcanza para inferir una creencia nuclear. Cualquiera puede sentirse mal un día por una razón concreta. El patrón aparece cuando tres situaciones distintas, con personas distintas y en lugares distintos, producen la misma frase de fondo. Busca tres escenas que todavía te duelan un poco y escribe en cada una qué te dijiste. Después lee las tres juntas y pregunta: ¿qué tendría que creer para que las tres se sientan igu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situaciones, un patr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8]]></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íjate en el último escalón: la creencia no solo interpreta la realidad, también contribuye a producir la escena que luego se lee como prueba. Por eso una sola escena nunca basta para confirmarla ni para refutarl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n-creencia-conducta.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situaciones, un patr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atrón no prueba que la creencia sea verdadera; prueba que está activa. Esa distinción es importante. «Siempre me dejan de lado» puede ser una creencia activa y, al mismo tiempo, una descripción incompleta: hay personas que se quedaron y escenas que no encajan. La evidencia en contra no borra la creencia de golpe, pero le quita el monopolio. Y cuando la creencia pierde el monopolio, la conducta tiene más opcion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Tres situaciones, un patr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8]]></a:t>
            </a:r>
          </a:p>
        </p:txBody>
      </p:sp>
      <p:sp>
        <p:nvSpPr>
          <p:cNvPr id="7" name="" descr=""/>
          <p:cNvSpPr/>
          <p:nvPr/>
        </p:nvSpPr>
        <p:spPr>
          <a:xfrm>
            <a:off x="514350" y="1219200"/>
            <a:ext cx="8115300" cy="14192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8]]></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método. No son personas reales ni diagnóstic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creencia de la utilidad · Paso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tres escenas]]></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trabajo no pidió ayuda y se quedó hasta tarde; con su pareja no dijo que estaba cansada; con sus amigos canceló a última hora para resolver un pendien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creencia de la utilidad · Paso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rase de cada escena]]></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ido ayuda, molesto»; «si digo que estoy cansada, soy una carga»; «si no estoy disponible, me van a dejar de quer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creencia de la utilidad · Paso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atrón]]></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tres frases apuntan a la misma convicción: «mi valor depende de lo que hago por los demás». No es una opinión sobre una tarea; es una regla sobre su lugar en el mun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casos resueltos · Ejemplo resuelto 1: la creencia de la utilidad · Paso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videncia que falta]]></a:t>
            </a:r>
          </a:p>
        </p:txBody>
      </p:sp>
      <p:sp>
        <p:nvSpPr>
          <p:cNvPr id="8" name=""/>
          <p:cNvSpPr txBox="1"/>
          <p:nvPr/>
        </p:nvSpPr>
        <p:spPr>
          <a:xfrm>
            <a:off x="514350" y="16383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r tres escenas donde alguien la buscó sin que fuera útil, o donde pidió ayuda y la relación siguió. No para borrar la creencia, sino para ver que no es la única lectura posi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creencia de la seguridad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s tres escenas]]></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opuso una idea en una reunión; no reclamó un cobro mal hecho; no pidió una aclaración a una profesor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creencia de la seguridad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frase de cada escen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é, si no me van a hacer caso»; «me van a tachar de problemático»; «mejor no molest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creencia de la seguridad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patrón]]></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vicción es «expresar lo que necesito me pone en peligro». Es una creencia sobre el costo de hablar, no una falta de ide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casos resueltos · Ejemplo resuelto 2: la creencia de la seguridad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prueba pequeñ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a situación de bajo riesgo y decir una frase breve; anotar qué pasó. La evidencia nueva no tiene que ser espectacular: tiene que ser real y repetib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8]]></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es una hoja con tres escenas. En cada una escribe el hecho, la frase que te dijiste y la creencia que parece estar debajo. Al final, una sola frase: «Yo creo que…». No la escribas como una verdad universal; escríbela como una hipótesis que vas a observar. Debajo, dos columnas: evidencia a favor y evidencia en contra. La segunda columna suele estar vacía porque nadie nos enseñó a buscarl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8]]></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reencia no desaparece por escribirla. Lo que cambia es que deja de ser el aire que respiras y se vuelve una frase que puedes examinar. Esa distancia es el objetivo de la lección: no sustituir una creencia por otra igual de rígida, sino ganar la capacidad de mirarl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as frases describe mejor una creencia nucle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refiero el café sin azúcar.]]></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i cometo un error, dejo de vale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informe se entregó dos días tarde.]]></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reo que este libro es mejor que el anteri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reencia nuclear se reconoce porque aparece en varias situaciones distintas y se siente como un hech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nivel con lo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Hech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pin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reencia nucle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trón]]></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Juicio sobre un caso]]></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icción de fond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Tres escenas con la misma fras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verifica con dato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u nivel.]]></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ech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in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reencia nucle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legué quince minutos tarde]]></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película fue aburrid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no soy útil, no merezco cariñ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l trámite pide dos copia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se maestro explica mejor que el otr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Si me equivoco, me van a abandona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camino que va de una escena a la creencia que la organiz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ivir la escena y notar la emoción]]></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mbrar la convicción de fondo]]></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cuchar la frase que te dices]]></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Generalizar en una regla: siempre, nun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anotó estas cinco frases sobre sus creencia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Una creencia nuclear es una convicción que organiza varias situacione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Una creencia nuclear se puede comprobar igual que una fecha en un documento.]]></a:t>
            </a:r>
          </a:p>
        </p:txBody>
      </p:sp>
      <p:sp>
        <p:nvSpPr>
          <p:cNvPr id="11" name=""/>
          <p:cNvSpPr txBox="1"/>
          <p:nvPr/>
        </p:nvSpPr>
        <p:spPr>
          <a:xfrm>
            <a:off x="628650" y="3667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Una opinión puede ser firme sin ser una creencia nuclear.]]></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i una creencia se siente como un hecho, entonces es un hech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8]]></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Buscar evidencia en contra sirve para ver si la creencia tiene monopoli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reencia nuclear es una ___ de fondo sobre uno mismo o el mundo; se reconoce porque aparece en varias ___ y se siente como una 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El ejercicio, en tu mesa]]></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una hoja con tres escenas que se repiten en tu vida. En cada una escribe el hecho, la frase que te dijiste y la creencia que parece estar debajo. Al final, una sola frase que empiece con «Yo creo que…», escrita como hipótesis. Debajo, dos columnas: evidencia a favor y evidencia en contra. Cierra con una línea: qué harías distinto si esa creencia fuera solo una lectura posibl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8]]></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ige escenas con personas y lugares distintos: si las tres ocurren en la misma oficina con la misma persona, puede ser una situación y no un patrón. La evidencia en contra no tiene que ser heroica; basta con que sea real.]]></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 · Memoria: los niveles y el patr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8]]></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reencia nucle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icción de fon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pin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Juicio sobre un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c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verifica con da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tr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repite en tres escen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a fav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firma la cre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videncia en con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im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El ejercicio, en tu mesa · Memoria: los niveles y el patrón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n-r02-oa01"/>
              </a:rPr>
              <a:t><![CDATA[Abrir el juego en el O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es una creencia nuclear?]]></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a convicción de fondo sobre uno mismo, los demás o el mundo que organiza varias situacion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se diferencia de una opin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opinión es sobre un caso o una preferencia; la creencia nuclear organiza muchos casos y se siente como un hecho.]]></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localiz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Buscando la frase que se repite en tres situaciones distintas y preguntando qué convicción la sostien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rueba el patr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la creencia está activa, no que sea verdader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ara qué sirve la evidencia en contr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El ejercicio, en tu mesa · Tarjetas de repaso antes de la lección siguiente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ara quitarle el monopolio a la creencia y abrir otras lecturas y conducta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fine un concepto de la psicología cognitiva y lo trata como hipótesis de trabajo, no como diagnóstico. No afirma que una creencia se borre con una lista ni que baste con pensar distinto: describe cómo se infiere un patrón y cómo se contrasta con evidencia. Cuando el malestar es intenso o persistente, la práctica de escritura no reemplaza la atención profesional; por eso la lección incluye el descargo y remite a las fuentes de divulgación de abaj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8]]></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divulgación sobre esquemas, creencias centrales y terapia cognitiva; sirve para entender el concepto sin convertirlo en etiquet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who.int/"/>
              </a:rPr>
              <a:t><![CDATA[Organización Mundial de la Salud]]></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 sobre bienestar y salud mental; ahí se explica cuándo una práctica de autoconocimiento necesita acompañamiento profesiona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la definición y el filtro: una creencia nuclear es una convicción de fondo que organiza varias situaciones y se siente como un hecho, no una opinión ni un diagnóstico. También tienes un método para localizarla en tres escenas y contrastarla con evidencia. Lo que sigue en la ruta es el diálogo interno: las frases con las que esa creencia habla todos los día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5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8-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9-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0-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1-secuenci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n-r02-oa01"/>
              </a:rPr>
              <a:t><![CDATA[Qué es una creencia nuclea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5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2-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3-llena]]></a:t>
            </a:r>
          </a:p>
        </p:txBody>
      </p:sp>
      <p:sp>
        <p:nvSpPr>
          <p:cNvPr id="9" name=""/>
          <p:cNvSpPr txBox="1"/>
          <p:nvPr/>
        </p:nvSpPr>
        <p:spPr>
          <a:xfrm>
            <a:off x="514350" y="192405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puedes distinguir una creencia nuclear de una opinión y localizar un patrón propio en tres escenas. Siguiente lección: el diálogo interno y cómo se detecta.]]></a:t>
            </a:r>
          </a:p>
        </p:txBody>
      </p:sp>
      <p:sp>
        <p:nvSpPr>
          <p:cNvPr id="10" name=""/>
          <p:cNvSpPr txBox="1"/>
          <p:nvPr/>
        </p:nvSpPr>
        <p:spPr>
          <a:xfrm>
            <a:off x="514350" y="2924175"/>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hecho, opinión y creencia nuclear y a la cascada del círculo. Casi siempre el fallo está en tomar una sola escena como prueba o en confundir una opinión firme con una convicción de fond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2026-11-01T05:49:52Z</dcterms:created>
  <dcterms:modified xsi:type="dcterms:W3CDTF">2026-11-01T05:49:52Z</dcterms:modified>
  <dc:title>Qué es una creencia nuclear</dc:title>
  <dc:description>Presentación editable del OA «Qué es una creencia nuclear». Enlace: https://atraccion.lumbre.lat/object/atr-men-r02-oa01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