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iez años: demasiado para predecir, suficiente para orientar»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ón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rimer párra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martes normal salgo a caminar cuarenta minutos antes de trabajar, llego a un taller propio a las nueve y trabajo con dos personas en un proyecto de mobiliario hasta l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ón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segundo párra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ivo a veinte minutos del taller, con mi pareja, y comemos juntos tres veces por semana. Hablamos de trabajo sin convertirlo en pleito y tenemos una comida al mes con mis her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ón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tercer párra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stengo una revisión de cuentas los viernes y una práctica de dibujo los sábados por la mañana. Dejé de aceptar encargos que exigieran trabajar los domin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ón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señal y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ñal: el registro de los viernes existe y el taller tiene una lista de espera de tres personas. Fecha de revisión: el primer domingo de cada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de deseos que se convierte en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lista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quiero ser mi propio jefe, viajar, tener una casa bonita y estar tranquilo. Son cuatro sustantivos sin verbo, lugar ni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de deseos que se convierte en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imer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ierte cada deseo en una escena de un martes. Ser mi propio jefe se vuelve trabajar desde un cuarto propio, con dos clientes fijos y horario de ocho a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de deseos que se convierte en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egund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e la gente y lo sostenido: con quién vive, cómo se reparten las tareas, qué práctica mantiene y qué dejó de hacer. Viajar queda como una salida al año, con fecha y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de deseos que se convierte en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señal por párrafo: dos clientes con contrato vigente, una comida familiar al mes y un registro de la práctica. La lista ya se pued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Escribirla, comprobarla y fecharla»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martes de trabajo empieza a las ocho, en un taller propio, y termina con dos horas para mi famil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tiene verbo, lugar, hora y una consecuencia observable. Las otras tres usan sustantivos o adverbios sin fecha ni señal, y no permiten saber si vas en es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frases comprob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isión describe una dirección y permite elegir entre opciones; no es una predicción. Si cambia el contexto, se revisa. Su valor está en orientar decisiones, no en acertar el detalle d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árrafo uno → Qué hago y dónde, un martes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árrafo dos → Con quién vivo y cómo nos trat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árrafo tres → Qué práctica sostengo y qué dej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reguntas están en la tabla de los párrafos. Si el segundo párrafo se llena de logros y no de vínculos, la visión pierde la mitad de lo que hace comprobable una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martes descrito con horas y lugar → Visión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r feliz algún día → Deseo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registro de práctica que existe → Visión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ener éxito y viajar mucho → Deseo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a fecha anual de revisión → Visión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odo va a mejorar cuando sea el momento → Deseo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párrafos y la cascada del deseo a la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las tres áreas que entrarán → Escribir el párrafo del día normal → Añadir una señal a cada párrafo → Poner una fecha de revisión → Leerla en voz alta y quitar lo que no se puede 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ligen las áreas, después se escribe la escena, luego la señal, después la fecha y al final se poda. La poda va al final porque es más fácil quitar cuando el texto ya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os tres párrafos y la cas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lgún día voy a tener la vida que merez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tienen verbo observable, lugar ni fecha: son deseos. Las otras tres describen acciones, una frecuencia o un estado que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frases comprob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rtes ·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artes y señal: el día normal da el lugar y las horas; la señal da la prueba. Sin esos dos datos, la visión se queda en la lista de des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párraf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visión en tres párrafos, en presente, con una señal comprobable en cada uno y una fecha de revisión. Al final, una línea sobre qué frase te costó más volver comprobable y qué tuviste que dejar fuera para log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Escribirla, comprobarla y fecharla · Memoria: los tres párrafos y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Escribirla, comprobarla y fecharla · Memoria: los tres párrafos y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visión a diez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descripción concreta de dirección, no una predicción ni una promes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sponde el primer párra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haces y dónde, descrito como un martes normal con horas y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sponde el tercer párra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ráctica sostienes y qué dejaste de hacer para que cup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comprobable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verbo observable, un lugar o una frecuencia, y una señal que se pueda 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visa la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vez al año, con una fecha escrita; no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563" r:id="rId1"/>
    <p:sldLayoutId id="2482531564" r:id="rId2"/>
    <p:sldLayoutId id="2482531565" r:id="rId3"/>
    <p:sldLayoutId id="248253156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b16b84b7dfcc0bb72f29da97d5bcaef958e8d29c11a55071.jpg"/>
  <Relationship Id="rId3" Type="http://schemas.openxmlformats.org/officeDocument/2006/relationships/hyperlink" Target="https://atraccion.lumbre.lat/object/atr-met-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hyperlink" Target="https://atraccion.lumbre.lat/object/atr-met-r02-oa01" TargetMode="External"/>
  <Relationship Id="rId4" Type="http://schemas.openxmlformats.org/officeDocument/2006/relationships/hyperlink" Target="https://atraccion.lumbre.lat/object/atr-met-r02-oa01"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hyperlink" Target="https://atraccion.lumbre.lat/object/atr-met-r02-oa01" TargetMode="External"/>
  <Relationship Id="rId4" Type="http://schemas.openxmlformats.org/officeDocument/2006/relationships/hyperlink" Target="https://atraccion.lumbre.lat/object/atr-met-r02-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hyperlink" Target="https://atraccion.lumbre.lat/object/atr-met-r02-oa01" TargetMode="External"/>
  <Relationship Id="rId4" Type="http://schemas.openxmlformats.org/officeDocument/2006/relationships/hyperlink" Target="https://atraccion.lumbre.lat/object/atr-met-r02-oa01"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hyperlink" Target="https://atraccion.lumbre.lat/object/atr-met-r02-oa01"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hyperlink" Target="https://www.apa.org/" TargetMode="External"/>
  <Relationship Id="rId4" Type="http://schemas.openxmlformats.org/officeDocument/2006/relationships/hyperlink" Target="https://pubmed.ncbi.nlm.nih.gov/"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hyperlink" Target="https://www.gutenberg.org/"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1"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e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ñ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2-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a visión a diez años en tres párrafos concreta y comprobable, y distinguirla de una lista de deseos sin fecha.]]></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z años es demasiado para predecir y suficiente para orientar. Esta lección enseña a escribir una visión en tres párrafos —el día, la gente y lo sostenido—, a poner en cada uno una señal que se pueda comprobar y a distinguirla de una lista de deseos sin fecha, sin costo y sin verbo. El producto es una página con fecha de revi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isión · metas a largo plazo · proyecto de vida · señales · revisión · deseo · planificación · tres párraf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isión a diez años no es una predicción ni una promesa: es una descripción lo bastante concreta para servir de criterio cuando haya que decidir. La mayoría de las listas de deseos fallan en tres puntos: no tienen verbo, no tienen lugar y no tienen fecha. Esta lección corrige los tres con una estructura de tres párrafos y una señal comprobable en cada uno. Al terminar vas a poder escribir tu visión en una página, distinguirla de una lista de deseos y fijar cuándo la vas a revis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escribe una visión que sirva para decidir y no solo para inspirarse? Describiendo un día normal, las personas y lo que sostienes, y poniendo en cada párrafo algo que se pueda 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iez años: demasiado para predecir, suficiente para orie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z años es un plazo incómodo. Es demasiado largo para predecir con precisión y demasiado corto para dejarlo al azar. Por eso una visión útil no dice lo que va a pasar: dice qué dirección quieres sostener y cómo se vería un día normal si esa dirección se mantuviera. Es una brújula, no un mapa con la ruta trazad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ferencia tiene una consecuencia práctica: la visión no se juzga por si se cumplió punto por punto, sino por si te ayudó a elegir. Una visión que dice tener un taller propio puede llevarte a rechazar un trabajo que te aleja y a aceptar un aprendizaje que te acerca, aunque el taller llegue con otro nombre o en otro añ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iez años: demasiado para predecir, suficiente para orie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isión describe una dirección, no un resultado garantizad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en presente, como si ya fuera un martes cualquiera.]]></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árrafo deja una señal que otra persona podría comprobar.]]></a:t>
            </a:r>
          </a:p>
        </p:txBody>
      </p:sp>
      <p:sp>
        <p:nvSpPr>
          <p:cNvPr id="13" name=""/>
          <p:cNvSpPr txBox="1"/>
          <p:nvPr/>
        </p:nvSpPr>
        <p:spPr>
          <a:xfrm>
            <a:off x="514350" y="2409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ente no es un truco de motivación: es una prueba de claridad. Si no puedes describir cómo se ve un martes de esa vida, todavía no sabes qué estás persiguiendo. Y si no lo sabes, cualquier plan que escribas va a sonar bien y a no decir n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párrafos, tre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sión se escribe en tres párrafos cortos. El primero responde qué haces y dónde: un martes normal, con horas y lugar. El segundo responde con quién vives y cómo se tratan. El tercero responde qué práctica sostienes y qué dejaste de hacer para sostenerla. Los tres se escriben en presente y sin adjetivos que no se puedan 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párrafos, tre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cuarto paso: una visión sin señal no se puede comprobar, solo se puede desear. La señal es lo que convierte el texto en un criterio para decidi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vision-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párrafos, tre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árrafo es el más fácil de escribir mal, porque tiende a convertirse en un puesto de trabajo o en un ingreso. Un puesto es un medio; el párrafo pide la actividad: qué haces, con qué herramientas, en qué lugar, a qué horas. La actividad puede cambiar de nombre y seguir siendo la mis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párrafos, tre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olumna evita el párrafo de buenas intenciones. Si no puedes decir con quién y con qué frecuencia, todavía no es una visión: es un ambiente desea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vision-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párrafos, tre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párrafo incluye a las personas y también lo que haces con ellas. No basta con decir mi familia: hay que decir cómo se trata, con qué frecuencia y qué conversación se repite. El tercero es el que casi nadie escribe: qué práctica sostienes, qué dejaste de hacer para que cupiera y qué registro existe de esa práctic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capas de una 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tradición, la visión viene de una idea antigua: Wattles (1910) pedía una imagen definida; Shinn (1925) insistía en actuar como si la vida ya fuera la deseada; Hill (1937) habló de un propósito principal. Es una creencia sobre el efecto de la imagen sostenida, no un hallazgo. Como investigación, se ha estudiado el pensamiento sobre el futuro y la especificidad de las metas: ayudan a planear y a sostener la atención, con efectos modestos y de laboratorio. Como práctica, la visión se convierte en tres párrafos, tres señales y una fecha de revis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hace comprobable un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es comprobable cuando alguien podría preguntarte cuándo, dónde o con qué frecuencia y tú podrías contestar sin inventar. Ser feliz no pasa la prueba; tener dos horas libres los martes después de las seis sí. Tener éxito no pasa; dirigir un taller de cuatro personas sí. La comprobación no tiene que ser pública: basta con que sea observable para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hace comprobable un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frases de deseo y su versión comprobable, con ejemplos fictici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1924050"/>
                <a:gridCol w="2619375"/>
                <a:gridCol w="3571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bl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comprob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 feli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ede 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artes con dos horas li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er éx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iene defin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aller con cuatro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ún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iene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visión anual agen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hace comprobable un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descr=""/>
          <p:cNvSpPr/>
          <p:nvPr/>
        </p:nvSpPr>
        <p:spPr>
          <a:xfrm>
            <a:off x="514350" y="286702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86702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no es una promesa de resultado: es un marcador de dirección. Si la señal es un registro que existe, ya sabes qué hacer esta semana para acercarte a ella. Si la señal es un ingreso, dependes de cosas que no controlas; por eso conviene escribirla como actividad o como práctica, no como cifra.]]></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3432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la estructura. No son testimonios ni personas reales; los detalles se inventaron para el ejerci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visión de un caso fictici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imer párraf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martes normal salgo a caminar cuarenta minutos antes de trabajar, llego a un taller propio a las nueve y trabajo con dos personas en un proyecto de mobiliario hasta la 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visión de un caso fictici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segundo párraf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vo a veinte minutos del taller, con mi pareja, y comemos juntos tres veces por semana. Hablamos de trabajo sin convertirlo en pleito y tenemos una comida al mes con mis herman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visión de un caso fictici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tercer párraf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engo una revisión de cuentas los viernes y una práctica de dibujo los sábados por la mañana. Dejé de aceptar encargos que exigieran trabajar los doming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visión de un caso fictici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señal y la fech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el registro de los viernes existe y el taller tiene una lista de espera de tres personas. Fecha de revisión: el primer domingo de cada añ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lista de deseos que se convierte en vis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lista origin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quiero ser mi propio jefe, viajar, tener una casa bonita y estar tranquilo. Son cuatro sustantivos sin verbo, lugar ni fec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lista de deseos que se convierte en vis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imer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rte cada deseo en una escena de un martes. Ser mi propio jefe se vuelve trabajar desde un cuarto propio, con dos clientes fijos y horario de ocho a t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lista de deseos que se convierte en vis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gund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la gente y lo sostenido: con quién vive, cómo se reparten las tareas, qué práctica mantiene y qué dejó de hacer. Viajar queda como una salida al año, con fecha y presupues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lista de deseos que se convierte en vis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señ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señal por párrafo: dos clientes con contrato vigente, una comida familiar al mes y un registro de la práctica. La lista ya se puede revis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muestran los dos casos es que la visión no se vuelve seria por ser ambiciosa, sino por ser descriptiva. En el primero, el taller es un lugar y un horario; en el segundo, viajar es una salida con fecha. Ninguno de los dos promete que ocurrirá: los dos permiten saber si vas en esa direc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scribirla, comprobarla y fechar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sión se escribe en una página, a mano o en un documento, y se guarda donde puedas verla. Después se lee en voz alta y se marca cada frase que no se puede comprobar. Esas frases se reescriben o se retiran. El texto final no debe tener más de tres párrafos: si crece, se vuelve un plan y deja de ser una brúju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scribirla, comprobarla y fechar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imer peldaño no es un error: es el material con el que se empieza. El problema es quedarse ahí y llamarlo vis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vision-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scribirla, comprobarla y fechar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echa de revisión es parte de la visión, no un extra. Una vez al año se lee y se contesta qué cambió en el mundo, qué cambió en ti y qué señal sigue teniendo sentido. Cambiar la visión no es fracasar: es corregir el rumbo con información que hace diez años no tenías.]]></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una vez al año, no cada semana: la visión no es un tablero de resultados.]]></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 las señales que sigan dependiendo de tu conducta y retira las que dependan de otr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scribirla, comprobarla y fechar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señal se cumplió, escribe qué práctica la sostuvo; si no, escribe qué la obstaculiz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scribirla, comprobarla y fechar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pertenece a una visión comprobable y no a una lista de dese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ero ser feliz y tener éxito algún dí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martes de trabajo empieza a las ocho, en un taller propio, y termina con dos horas para mi famili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eo viajar mucho y conocer gente interesant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gún día todo va a estar mej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scribirla, comprobarla y fechar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visión a diez años puede servir como criterio de decisiones aunque el resultado no se cumpla tal cu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scribirla, comprobarla y fecharl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árrafo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árrafo un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árrafo d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árrafo tres]]></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quién vivo y cómo nos tratamos]]></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práctica sostengo y qué dejé]]></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hago y dónde, un martes norm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scribirla, comprobarla y fechar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i es una visión comprobable o un deseo sin fech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isión comprobabl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eo sin fech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martes descrito con horas y lugar]]></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r feliz algún dí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registro de práctica que exis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ner éxito y viajar much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fecha anual de revis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odo va a mejorar cuando sea el momen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scribirla, comprobarla y fecharl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dimiento para escribir la vis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el párrafo del día norm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rla en voz alta y quitar lo que no se puede ve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egir las tres áreas que entrará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ñadir una señal a cada párraf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oner una fecha de revis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scribirla, comprobarla y fechar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su visión. Marca las frases que siguen siendo deseos sin fech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un martes normal salgo a caminar cuarenta minutos antes de trabajar.]]></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gún día voy a tener la vida que merezc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da mes sostengo una revisión de cuentas con mi parej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ero ser una persona exitosa y admirad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engo un taller con dos personas y una lista de espera de tr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scribirla, comprobarla y fecharl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visión se vuelve comprobable cuando describe un ___ normal y una ___ que se puede 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scribirla, comprobarla y fecharl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visión en tres párrafos, en presente, con una señal comprobable en cada uno y una fecha de revisión. Al final, una línea sobre qué frase te costó más volver comprobable y qué tuviste que dejar fuera para lograrlo.]]></a:t>
            </a:r>
          </a:p>
        </p:txBody>
      </p:sp>
      <p:sp>
        <p:nvSpPr>
          <p:cNvPr id="9" name=""/>
          <p:cNvSpPr txBox="1"/>
          <p:nvPr/>
        </p:nvSpPr>
        <p:spPr>
          <a:xfrm>
            <a:off x="514350" y="3038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párrafo se llena de adjetivos, cámbialo por un martes. Si una señal depende de que otra persona decida, escríbela como actividad tuya. La fecha de revisión se pone hoy, no cuando la visión esté perfecta.]]></a:t>
            </a:r>
          </a:p>
        </p:txBody>
      </p:sp>
      <p:sp>
        <p:nvSpPr>
          <p:cNvPr id="10" name=""/>
          <p:cNvSpPr txBox="1"/>
          <p:nvPr/>
        </p:nvSpPr>
        <p:spPr>
          <a:xfrm>
            <a:off x="514350" y="4371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scribirla, comprobarla y fecharla · Memoria: los tres párrafos y la señ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árrafo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árrafo 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gente y los vínc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árrafo t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ostienes y de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que se puede 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echa 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ustantivo si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irla, comprobarla y fecharla · Memoria: los tres párrafos y la señal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2-oa01"/>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irla, comprobarla y fecharla · Tarjetas de repaso antes de la lección dos de la ruta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visión a diez añ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irla, comprobarla y fecharla · Tarjetas de repaso antes de la lección dos de la rut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descripción concreta de dirección, no una predicción ni una promesa de result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irla, comprobarla y fecharla · Tarjetas de repaso antes de la lección dos de la ruta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sponde el primer párraf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irla, comprobarla y fecharla · Tarjetas de repaso antes de la lección dos de la rut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haces y dónde, descrito como un martes normal con horas y lug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irla, comprobarla y fecharla · Tarjetas de repaso antes de la lección dos de la ruta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sponde el tercer párraf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irla, comprobarla y fecharla · Tarjetas de repaso antes de la lección dos de la rut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ráctica sostienes y qué dejaste de hacer para que cupie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irla, comprobarla y fecharla · Tarjetas de repaso antes de la lección dos de la ruta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comprobable una fras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irla, comprobarla y fecharla · Tarjetas de repaso antes de la lección dos de la rut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verbo observable, un lugar o una frecuencia, y una señal que se pueda v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irla, comprobarla y fecharla · Tarjetas de repaso antes de la lección dos de la ruta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visa la vis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irla, comprobarla y fecharla · Tarjetas de repaso antes de la lección dos de la rut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vez al año, con una fecha escrita; no cada sema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a estructura de escritura y lo que la investigación sobre pensamiento futuro y metas permite decir con prudencia. Las referencias a Wattles, Shinn y Hill son históricas y se presentan como tradición, no como evidencia. No se afirma que imaginar una visión produzca resultados: se afirma que un texto comprobable sirve para decidir y revisar.]]></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pensamiento futuro y metas]]></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de divulgación sobre establecimiento de metas y pensamiento sobre el futuro; la lección no cita un artículo específic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
              </a:rPr>
              <a:t><![CDATA[PubMed: pensamiento episódico futuro y planific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pensamiento futuro y demora de la recompensa; los efectos descritos son modestos y de laboratori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 Wattles (1910) y Shinn (1925)]]></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textos originales permiten leer la idea de la imagen definida en su contexto, sin las promesas que se le añadieron despué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a visión en tres párrafos, con una señal comprobable en cada uno y una fecha de revisión. Sabes distinguirla de una lista de deseos y de qué manera la tradición de la imagen definida se separa de lo que la investigación permite decir. Lo siguiente es el mapa de las áreas de la vida: dónde va el esfuerzo del próximo trimest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2-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3-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4-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5-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6-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1"/>
              </a:rPr>
              <a:t><![CDATA[La visión a diez añ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7-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8-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Tu visión cabe en una página, se puede comprobar y tiene fecha de revisión. Siguiente lección: las áreas de la vida y su equilibri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párrafos y busca en tu texto un martes con horas, una frecuencia de trato y un registro. Casi siempre el fallo está en escribir un puesto o un deseo donde hacía falta una esce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2026-11-01T06:41:30Z</dcterms:created>
  <dcterms:modified xsi:type="dcterms:W3CDTF">2026-11-01T06:41:30Z</dcterms:modified>
  <dc:title>La visión a diez años</dc:title>
  <dc:description>Presentación editable del OA «La visión a diez años». Enlace: https://atraccion.lumbre.lat/object/atr-met-r02-oa01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