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3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4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país donde se escribió el libro»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país donde se escribió el libro»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El mundo del trabajo»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no se traslada sin ajuste» (2 de 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no se traslada sin ajuste» (3 de 4).]]></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o que no se traslada sin ajuste» (4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sejo de abrir un negoci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Wattles aconseja salir del salario y ofrecer un servicio propio. La frase, tal cual, supone que hay demanda accesible y que el capital inicial está al alcance de quien se lo propo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sejo de abrir un negoci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a empleada de papelería quiere abrir un taller de encuadernación. La frase supone un local, clientes y un colchón para los meses sin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sejo de abrir un negoci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revisan tres cosas: cuánto cuesta el local, cuántos trabajos hacen falta para cubrir la renta y cuántos meses puede sostener el negocio sin ingreso. Si el colchón es de un mes y la renta es alta, el consejo necesita un paso interme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sejo de abrir un negocio prop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versión traducida: empezar con pedidos por encargo desde casa, probar la demanda tres meses y abrir local solo si los pedidos cubren la renta. La idea se conserva; la secuencia camb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nsejo de elegir el trabajo donde se pueda ava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 frase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ibro pide elegir el oficio para el que uno está mejor dotado y avanzar en él. Supone que el mercado premia la mejora continua y que el trabajador puede cambiar de lugar si no cre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nsejo de elegir el trabajo donde se pueda ava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s supu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joven elige entre dos empleos. Uno paga más y no enseña; el otro paga menos y forma en un oficio con demanda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nsejo de elegir el trabajo donde se pueda ava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compara lo comparable: ingreso del primer año, horas, aprendizaje verificable y posibilidad de cambiar de empleo después. La promesa de avance no se mide en optimismo, se mide en habilidades que se pueden nom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consejo de elegir el trabajo donde se pueda avan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versión traducida: elegir el empleo que enseñe algo que se pueda vender después, si el ingreso alcanza para vivir mientras se aprende. Si no alcanza, el orden se invierte: primero la estabilidad, después la 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ric-r01-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 seguro so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guro social llegó en 1935, veinticinco años después del libro. El Ford Model T se vendía desde 1908, la imprenta existe desde el siglo XV y el ferrocarril había transformado el país en el siglo XIX. La pregunta separa una fecha del libro de una institución pos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No había seguro social ni pensión pública: llegaron en 193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Wattles nació en Illinois en 1860, publicó La ciencia de hacerse rico en 1910 y murió al año siguiente. El dato importa para leer el texto: es la obra de madurez de alguien que no llegó a ver el efecto de su propio libro ni a correg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troducción: «Wallace D. Wattles había nacido en Illinois en 1860 y murió en 1911, un año después de publicar 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935 · 191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guro social en 1935 e impuesto sobre la renta en 1913. Las dos fechas son posteriores al libro: en 1910 ninguna de las dos instituciones existía, y esa ausencia es parte del mundo para el que Wattles escri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s instituciones y la sección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910 → Publicación de La ciencia de hacerse 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913 → Impuesto federal sobre la renta en Estados Un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935 → Seguro social y seguro de desempl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1938 → Salario mínimo fed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fechas ordenan el siglo: el libro es anterior a todas esas instituciones. Esa cronología es la que permite decir que algunas de sus recetas suponen un mundo sin red de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egir un oficio según la aptitud →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ausencia de pensión pública → Depende de 19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Dar más valor del que se cobra →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acceso barato a un local → Depende de 19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ctuar hoy con lo que se tiene → Se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a certeza de que hay demanda → Depende de 191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 que se conserva son criterios de conducta que no dependen de una institución: elegir según la aptitud, entregar valor, actuar con lo disponible. Lo que depende de 1910 son condiciones materiales y legales que hoy cambi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ir la frase tal como aparece → Nombrar la condición que da por hecha → Verificar si la condición existe hoy → Escribir la versión ajus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frase, después el supuesto, luego la verificación y al final el ajuste. Si empiezas por el ajuste, corriges a ciegas; si te quedas en el supuesto, no llegas a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consejo a la pregunta de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ien no consigue riqueza en un año demuestra que no entendió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y la cuarta no se sostienen: la primera convierte un plazo inventado en prueba de comprensión, y la segunda descarta el libro entero por su fecha. Las otras tres describen hechos y una cautela razon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el callout sobre el límite de la comparación histór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ric-r01-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lige dos frases del libro y escribe para cada una el supuesto que da por hecha, si esa condición existe en tu caso y la versión ajustada que sí podrías usar est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ejercicio · Memoria: el libro y su ép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ejercicio · Memoria: el libro y su ép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la fech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as instituciones que hoy protegen el ingreso no existían: sin seguro social ni desempleo, la riqueza era la 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condiciones cambiaro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acceso al capital, el mercado laboral y el grado de compe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nserva del li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riterios de conducta: elegir según la aptitud, entregar valor, actuar con lo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traducir un cons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ar su supuesto, verificar si existe en tu caso y ajustar la s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rror comete el lector entusia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piar la secuencia de 1910 como si las instituciones no hubieran cambi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ric-r01-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15" r:id="rId1"/>
    <p:sldLayoutId id="2482531116" r:id="rId2"/>
    <p:sldLayoutId id="2482531117" r:id="rId3"/>
    <p:sldLayoutId id="248253111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5ba7b1cdbaa8528332b35a42d06344fa0b087a851e9a9c21.jpg"/>
  <Relationship Id="rId3" Type="http://schemas.openxmlformats.org/officeDocument/2006/relationships/hyperlink" Target="https://atraccion.lumbre.lat/object/atr-ric-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hyperlink" Target="https://atraccion.lumbre.lat/object/atr-ric-r01-oa01" TargetMode="External"/>
  <Relationship Id="rId4" Type="http://schemas.openxmlformats.org/officeDocument/2006/relationships/hyperlink" Target="https://atraccion.lumbre.lat/object/atr-ric-r01-oa01"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hyperlink" Target="https://atraccion.lumbre.lat/object/atr-ric-r01-oa01" TargetMode="External"/>
  <Relationship Id="rId4" Type="http://schemas.openxmlformats.org/officeDocument/2006/relationships/hyperlink" Target="https://atraccion.lumbre.lat/object/atr-ric-r01-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hyperlink" Target="https://atraccion.lumbre.lat/object/atr-ric-r01-oa01" TargetMode="External"/>
  <Relationship Id="rId4" Type="http://schemas.openxmlformats.org/officeDocument/2006/relationships/hyperlink" Target="https://atraccion.lumbre.lat/object/atr-ric-r01-oa01"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hyperlink" Target="https://atraccion.lumbre.lat/object/atr-ric-r01-oa01"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hyperlink" Target="https://www.gutenberg.org/" TargetMode="External"/>
  <Relationship Id="rId4" Type="http://schemas.openxmlformats.org/officeDocument/2006/relationships/hyperlink" Target="https://archive.org/"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ric-r01-oa01"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tex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ta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i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1910]]></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ric-r01-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r el libro en su época, describir el mundo laboral y económico de 1910 y explicar por qué algunas de sus recetas no se trasladan sin ajus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lección del curso. La ciencia de hacerse rico se publicó en 1910, en un país sin impuesto federal sobre la renta, sin seguro social, sin seguro de desempleo y sin salario mínimo federal. Esa ausencia explica el tono del libro y también el límite de algunas de sus recetas. Aquí situarás la obra en su época, describirás el mundo laboral que la vio nacer y aprenderás a traducir un consejo de 1910 a una pregunta de hoy, conservando lo que sigue siendo cierto.]]></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wattles · 1910 · contexto histórico · trabajo · dinero · Nuevo Pensamiento · lectura crítica · economí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iencia de hacerse rico se publicó en 1910.]]></a:t>
            </a:r>
          </a:p>
        </p:txBody>
      </p:sp>
      <p:sp>
        <p:nvSpPr>
          <p:cNvPr id="8" name=""/>
          <p:cNvSpPr txBox="1"/>
          <p:nvPr/>
        </p:nvSpPr>
        <p:spPr>
          <a:xfrm>
            <a:off x="514350" y="155257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alió de una universidad ni de una editorial académica: la imprimió la casa de Elizabeth Towne, en Holyoke, Massachusetts, y circuló por correo dentro del circuito del Nuevo Pensamiento, un movimiento de espiritualidad práctica que floreció entre las últimas décadas del siglo XIX y las primeras del XX. Wallace 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había nacido en Illinois en 1860 y murió en 1911, un año después de publicar el libro. Escribió sobre la riqueza desde una vida sin fortuna y con problemas de salud, dato que no descalifica el texto pero sí ayuda a leerlo: es el cuaderno de alguien que busca, no el informe de alguien que llegó.]]></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no trata de si el libro funciona. Trata de algo anterior: qué mundo da por hecho. Un consejo escrito para una economía sin seguro social, sin pensión y sin impuesto sobre la renta no se puede copiar tal cual a una economía con esas instituciones. Algunas piezas se conservan; otras necesitan traducción. El trabajo de hoy es aprender a hacer esa traducción con criterio y sin desprecio: el libro no es una tontería por ser antiguo, ni una receta por ser antigu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parte de este consejo dependía de 1910 y qué parte depende de algo que sigue siendo cierto? La respuesta no se busca en el entusiasmo ni en el escepticismo, sino en las condiciones que la frase da por hecha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aís donde se escribió el lib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s Unidos tenía unos 92 millones de habitantes según el censo de 1910. La economía era industrial y urbana en el noreste y agraria en buena parte del resto; millones de personas habían llegado por Ellis Island en la década anterior, y el pico migratorio se había alcanzado en 1907. El automóvil empezaba a dejar de ser un juguete de ricos: el Ford Model T se vendía desde 1908. La organización científica del trabajo todavía no tenía su libro famoso: Frederick Taylor publicó Los principios de la administración científica en 1911, un año despué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aís donde se escribió el lib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decisivo para leer a Wattles no es la tecnología, sino la ausencia de instituciones. No había impuesto federal sobre la renta: la enmienda que lo permitió se ratificó en 1913. No había seguro social ni pensión pública: llegaron en 1935. No había salario mínimo federal: llegó en 1938. No había seguro de desempleo. Tampoco existía una red de salud pública como la que hoy se discute en cada país. El ahorro familiar, la iglesia, la comunidad de origen y el trabajo hasta que el cuerpo aguantara eran la seguridad social de la époc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aís donde se escribió el lib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jez se financiaba con ahorro propio, con hijos o con trabajo continu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nfermedad era una catástrofe económica además de física: no había una institución que cubriera la convalecenci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rder el empleo no activaba ningún derecho; activaba la búsqueda inmediata de cualquier ingres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édito al consumo era limitado y caro; comprar a plazos no era la norma de una familia trabajado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aís donde se escribió el lib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cuarta fila: la ausencia de seguro de desempleo es la condición que convierte el libro en un manual de urgencia y no solo de ambición.]]></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1910-institucione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país donde se escribió el lib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ista explica el tono del libro. Cuando Wattles escribe que es legítimo querer ser rico, no está hablando de lujo: está hablando de no depender de la caridad ni de un salario que puede desaparecer. Su punto de partida es la vulnerabilidad de quien no tiene patrimonio. Ese punto de partida sigue siendo reconocible para cualquiera que haya vivido una quincena sin ingreso o haya tenido que elegir entre pagar la renta y pagar el médic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undo del trabaj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ector típico del libro no era un industrial: era un empleado de oficina, un vendedor, un artesano, un pequeño comerciante, alguien que trabajaba seis días por semana y quería dejar de vivir al día. La jornada industrial rondaba las diez horas y la semana no conocía el fin de semana moderno. El empleo estaba, en gran medida, a voluntad del patrón, y el despido no venía con aviso ni con liquid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mundo del trabaj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se mundo, la propuesta de Wattles tenía un sentido inmediato: pasar de depender de un sueldo a ofrecer algo propio, con valor reconocible para otros. No era una fantasía de multimillonario; era una estrategia de independencia. La palabra riqueza, en su texto, se acerca más a suficiencia y libertad que a fortuna espectacular. Leerlo así evita dos errores: creer que promete millones y creer que no propone nada concret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no se traslada sin ajust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ente en la segunda caja: si no puedes nombrar el supuesto, tampoco puedes saber qué parte del consejo estás copiando sin darte cuent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traducir-conse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no se traslada sin ajust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condiciones del libro cambiaron. La primera es el acceso al capital. En 1910, abrir un pequeño negocio requería menos dinero en términos relativos y menos trámites que hoy, pero también menos protección: una quiebra podía dejar a la familia sin nada. Hoy el capital inicial puede ser mayor, el crédito está regulado y existen figuras como el concurso mercantil, pero también hay requisitos, permisos y competencia organiza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no se traslada sin ajust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el mercado laboral. El libro supone que quien trabaja con eficiencia encuentra acomodo. Hoy hay credenciales, procesos de selección, discriminación documentada por género, edad, origen o discapacidad, y mercados locales con desempleo alto. Ninguna de esas barreras se resuelve con una imagen mental; se resuelven, cuando se resuelven, con información, redes, formación y políticas públic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no se traslada sin ajust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es la competencia. Wattles insiste en que su método es creativo y no competitivo: no se trata de quitarle a otro, sino de producir más valor. Es una idea fecunda y, a la vez, incompleta. Hay situaciones de suma cero —una vacante, un contrato único, un cliente que solo compra a uno— y hay mercados donde el valor se crea entre varios. Confundir las dos cosas lleva a dos errores opuestos: creer que todo es guerra o creer que todo es abundanci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o que no se traslada sin ajust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límite de la comparación históric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cir que una condición cambió no es decir que el libro se equivoque en todo. Es decir que una frase escrita para un mundo sin red de seguridad necesita una traducción. La traducción se hace frase por frase, no por bloques, y no autoriza a despreciar lo que el autor vio con claridad.]]></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o es orientación general y no asesoría financiera personalizada. Ninguna de las cifras de esta lección describe tu caso: son datos históricos y un caso ficticio que se declara como t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procedimiento completo. No son personas reales ni recomendaciones: las cantidades son un ejemplo para mostrar cómo se razona, no una me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consejo de abrir un negocio propi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del lib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Wattles aconseja salir del salario y ofrecer un servicio propio. La frase, tal cual, supone que hay demanda accesible y que el capital inicial está al alcance de quien se lo prop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consejo de abrir un negocio propi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supues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a empleada de papelería quiere abrir un taller de encuadernación. La frase supone un local, clientes y un colchón para los meses sin ingre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consejo de abrir un negocio propi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verific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visan tres cosas: cuánto cuesta el local, cuántos trabajos hacen falta para cubrir la renta y cuántos meses puede sostener el negocio sin ingreso. Si el colchón es de un mes y la renta es alta, el consejo necesita un paso intermedi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1: el consejo de abrir un negocio propi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ajus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sión traducida: empezar con pedidos por encargo desde casa, probar la demanda tres meses y abrir local solo si los pedidos cubren la renta. La idea se conserva; la secuencia camb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nsejo de elegir el trabajo donde se pueda avanzar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frase del libr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ibro pide elegir el oficio para el que uno está mejor dotado y avanzar en él. Supone que el mercado premia la mejora continua y que el trabajador puede cambiar de lugar si no cre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nsejo de elegir el trabajo donde se pueda avanzar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supues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joven elige entre dos empleos. Uno paga más y no enseña; el otro paga menos y forma en un oficio con demanda loc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nsejo de elegir el trabajo donde se pueda avanzar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verific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mpara lo comparable: ingreso del primer año, horas, aprendizaje verificable y posibilidad de cambiar de empleo después. La promesa de avance no se mide en optimismo, se mide en habilidades que se pueden nombr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resueltos · Ejemplo resuelto 2: el consejo de elegir el trabajo donde se pueda avanzar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ajust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rsión traducida: elegir el empleo que enseñe algo que se pueda vender después, si el ingreso alcanza para vivir mientras se aprende. Si no alcanza, el orden se invierte: primero la estabilidad, después la formació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una frase del libro que te resulte atractiva o sospechosa. Escribe debajo tres cosas: qué condición da por hecha, si esa condición existe hoy en tu caso y qué versión de la frase sí podrías usar. El producto de la lección es una hoja con dos frases traducidas, cada una con su supuesto y su ajus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último peldaño es el que puedes usar hoy: una frase ajustada a tu caso vale más que una promesa intact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ric-frase-supuest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resolver el libro entero. Con dos frases bien traducidas ya tienes el hábito que el resto del curso va a usar: separar la promesa del procedimiento. En la siguiente lección veremos qué quiere decir Wattles cuando llama ciencia a su método y por qué esa palabra importa tant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instituciones no existía cuando se publicó el libro?]]></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seguro social]]></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automóvil de serie]]></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imprent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ferrocarri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libro se publicó en 1910 y su autor murió en 1911.]]></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stados Unidos, el seguro social llegó en ___ y el impuesto federal sobre la renta se ratificó en ___.]]></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año con el hech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1910]]></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1913]]></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1935]]></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1938]]></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mpuesto federal sobre la renta en Estados Unidos]]></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guro social y seguro de desemple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alario mínimo federal]]></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ublicación de La ciencia de hacerse ric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se conserve o dependa de las condiciones de 1910.]]></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Se conserva]]></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pende de 1910]]></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egir un oficio según la aptitud]]></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ausencia de pensión pública]]></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ar más valor del que se cob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acceso barato a un loc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ctuar hoy con lo que se tiene]]></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a certeza de que hay demand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traducir un consejo del libro a tu situación.]]></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cribir la frase tal como aparece]]></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ir la versión ajustad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mbrar la condición que da por hech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erificar si la condición existe ho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resumió el contexto del libro así. Marca las frase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libro se publicó en 1910, dentro del circuito del Nuevo Pensamien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ien no consigue riqueza en un año demuestra que no entendió el métod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1910 no había seguro social ni seguro de desempleo en Estados Unid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o el libro es antiguo, ninguno de sus consejos sirve hoy.]]></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gunas recetas del libro suponen condiciones que hoy son distint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ejerci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lige dos frases del libro y escribe para cada una el supuesto que da por hecha, si esa condición existe en tu caso y la versión ajustada que sí podrías usar esta semana.]]></a:t>
            </a:r>
          </a:p>
        </p:txBody>
      </p:sp>
      <p:sp>
        <p:nvSpPr>
          <p:cNvPr id="9" name=""/>
          <p:cNvSpPr txBox="1"/>
          <p:nvPr/>
        </p:nvSpPr>
        <p:spPr>
          <a:xfrm>
            <a:off x="514350" y="3038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no encuentras el supuesto, pregúntate qué tendría que ser verdad para que la frase se cumpla sin esfuerzo. Ahí suele estar la condición que el libro no escribe.]]></a:t>
            </a:r>
          </a:p>
        </p:txBody>
      </p:sp>
      <p:sp>
        <p:nvSpPr>
          <p:cNvPr id="10" name=""/>
          <p:cNvSpPr txBox="1"/>
          <p:nvPr/>
        </p:nvSpPr>
        <p:spPr>
          <a:xfrm>
            <a:off x="514350" y="4057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el libro y su épo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ut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Wallace D. Watt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o de publ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91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dito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izabeth Tow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rr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uevo Pensa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í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s Un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 del cen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os 92 millones de habita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Memoria: el libro y su époc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ric-r01-oa01"/>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s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la fecha del libr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as instituciones que hoy protegen el ingreso no existían: sin seguro social ni desempleo, la riqueza era la re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s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condiciones cambiar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cceso al capital, el mercado laboral y el grado de compete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s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nserva del libr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riterios de conducta: elegir según la aptitud, entregar valor, actuar con lo disponib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s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traducir un consej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ar su supuesto, verificar si existe en tu caso y ajustar la secuenci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ejercicio · Tarjetas de repaso antes de la lección dos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rror comete el lector entusias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ejercicio · Tarjetas de repaso antes de la lección d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piar la secuencia de 1910 como si las instituciones no hubieran cambia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atos históricos de esta lección se limitan a fechas verificables y al censo de 1910. La interpretación del libro como manual de independencia es una lectura, no un hecho: se ofrece para discutirla. Las dos fuentes permiten consultar el texto original y su edición de época; ninguna de ellas avala las conclusiones de esta lección, que son mías y se pueden corregir.]]></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utenberg.org/"/>
              </a:rPr>
              <a:t><![CDATA[Project Gutenberg]]></a:t>
            </a:r>
          </a:p>
        </p:txBody>
      </p:sp>
      <p:sp>
        <p:nvSpPr>
          <p:cNvPr id="9" name=""/>
          <p:cNvSpPr txBox="1"/>
          <p:nvPr/>
        </p:nvSpPr>
        <p:spPr>
          <a:xfrm>
            <a:off x="514350" y="363855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The Science of Getting Rich Wallace Wattles»: el texto completo en dominio público, útil para comprobar capítulos, fechas y el vocabulario del autor.]]></a:t>
            </a:r>
          </a:p>
        </p:txBody>
      </p:sp>
      <p:sp>
        <p:nvSpPr>
          <p:cNvPr id="10" name=""/>
          <p:cNvSpPr txBox="1"/>
          <p:nvPr/>
        </p:nvSpPr>
        <p:spPr>
          <a:xfrm>
            <a:off x="514350" y="4267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archive.org/"/>
              </a:rPr>
              <a:t><![CDATA[Internet Archiv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Science of Getting Rich 1910»: escaneos de la edición original y de la editorial de Elizabeth Towne, para ver el libro tal como circuló.]]></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situar el libro: se publicó en 1910, en un país sin impuesto sobre la renta, sin seguro social y sin red de desempleo. Esa ausencia explica su urgencia y también el límite de sus recetas. Te queda el hábito central del curso: ante cualquier frase, nombrar el supuesto, verificar si existe en tu caso y ajustar la secuencia sin tirar la idea. Lo siguiente es la palabra ciencia: qué quiso decir Wattles con ella y qué n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1-llena]]></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2-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3-sor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ric-r01-oa01"/>
              </a:rPr>
              <a:t><![CDATA[El contexto: Estados Unidos en 1910]]></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situar una frase del libro en su época y traducirla a tu caso. Siguiente lección: qué significa ciencia en un libro de 1910.]]></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instituciones y a la cascada de supuestos. Casi siempre el fallo está en copiar la secuencia de 1910 sin preguntar si sus condiciones siguen en pi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2026-11-01T06:34:02Z</dcterms:created>
  <dcterms:modified xsi:type="dcterms:W3CDTF">2026-11-01T06:34:02Z</dcterms:modified>
  <dc:title>El contexto: Estados Unidos en 1910</dc:title>
  <dc:description>Presentación editable del OA «El contexto: Estados Unidos en 1910». Enlace: https://atraccion.lumbre.lat/object/atr-ric-r01-oa01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