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Imagen clara: querer algo definid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Imagen clara: querer algo definido»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Confianza: actuar como si fuera posible»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Gratitud: notar lo que ya sostiene» (2 de 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Gratitud: notar lo que ya sostiene» (3 de 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Gratitud: notar lo que ya sostiene» (4 de 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interpretación que cambia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co trabaja en una tienda y está convencido de que su jefe no lo valora. La interpretación lo lleva a evitar las conversaciones y a responder con frial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interpretación que cambia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imagen cl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o escribe qué quiere: un puesto con más responsabilidad en la misma tienda, con un horario que le permita estudiar. La imagen es concreta y depende en parte de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interpretación que cambia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onfianza pract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trata de creer que el puesto llegará. Se trata de actuar como si fuera posible: pedir una reunión, preguntar qué falta y ofrecerse para una tarea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interpretación que cambia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gratitud y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tres cosas que la tienda le da y que quiere conservar, y al final de la semana revisa si hizo la reunión. La gratitud no sustituye la petición; la aco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lista de gratitud que se vuelve trá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escribe cada noche cinco cosas por las que está agradecida. A las tres semanas, la lista se repite y se escribe en dos minutos, sin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lista de gratitud que se vuelve trá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áctica se volvió trámite: se cumple la forma y se perdió la atención. Eso no es un fracaso moral; es una señal de que el ejercicio necesita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lista de gratitud que se vuelve trá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ugar de cinco cosas, una sola, con una frase que explique por qué importó hoy. La cantidad baja y la atención su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lista de gratitud que se vuelve trá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día especialmente difícil, la persona escribe que no encuentra nada y lo deja así. La práctica admite ese día; no se fuerza la gratitud para cumplir con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ctuar sin garantía y registrar lo que ocurre en un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nfianza practicable es una disposición a actuar sin garantía, con plazo y registro. Las otras opciones convierten la fe en mecanismo o en requisito previo: la primera promete el hecho, la tercera culpa a quien duda y la cuarta paraliza hasta tener una certeza que nunca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la confianza no es la certeza de que el resultado llegará: es la disposición a actuar sin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gratitud como atención mira lo que funciona sin convertirlo en moneda de cambio. Admitir días difíciles evita dos daños: la culpa por no sentir y el uso de la práctica para tapar un problema que necesita otr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La práctica honesta admite días sin gratitud y no se usa para tapar un problem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lara ·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Imagen clara, confianza y gratitud. Cada una tiene una versión practicable y una versión que promete resultados: la diferencia se ve en si producen una acción concreta par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magen clara → Definir qué se quiere y para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fianza → Actuar sin garantía durante un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ratitud → Notar lo que ya funciona y sosten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tención selectiva → Ver más de aquello que se bus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rimeras son prácticas; la cuarta es el nombre del efecto que explica por qué la imagen influye en lo que notas. Ninguna de las cuatro mueve objetos sin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o qué quiero y lo reviso el viernes → Actitud pract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i imagino el dinero con fuerza, llegará → Promesa mág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ido una reunión para preguntar qué falta → Actitud pract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gradecer garantiza que el universo me dé más → Promesa mág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oto tres cosas que quiero conservar → Actitud pract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duda es la causa de que no me vaya bien → Promesa mág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actitudes practicables nombran una conducta con destinatario y fecha. Las promesas mágicas explican el resultado por la intensidad del pensamiento y convierten la duda en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 afirmación tal cual → Traducir la idea a una acción → Definir un registro pequeño → Decir en voz alta qué no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afirmación, luego la acción, después el registro y al final el límite. Si el segundo paso no produce acción, los demás sobran: estás ante una cre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criterio pr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atención selectiva explica por qué vemos más de lo que busc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y la quinta no se sostienen: una culpa a la persona por el resultado y la otra afirma como hecho una premisa metafísica. Las demás describen efectos observables y una práctica con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el callout sobre cuándo la forma de pensar no ba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una situación propia en tres columnas —lo que ocurre, la interpretación que le das y la acción que se sigue— y añade una interpretación alternativa compatible con los hechos, con una acción distinta para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las piezas y su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las piezas y su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tre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magen clara, confianza y grat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atención sele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efecto por el cual notamos más aquello que estamos buscando; no crea obje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practica la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ctuando sin garantía durante un plazo, con u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la forma de pensar no ba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 deudas impagables, enfermedad, despido o pérdida: ahí hace falta apoyo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 separa práctica de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hago distinto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383" r:id="rId1"/>
    <p:sldLayoutId id="2482531384" r:id="rId2"/>
    <p:sldLayoutId id="2482531385" r:id="rId3"/>
    <p:sldLayoutId id="248253138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63202b508a449b67c490a3aef64f1a44abaebefac9826041.jpg"/>
  <Relationship Id="rId3" Type="http://schemas.openxmlformats.org/officeDocument/2006/relationships/hyperlink" Target="https://atraccion.lumbre.lat/object/atr-ric-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hyperlink" Target="https://atraccion.lumbre.lat/object/atr-ric-r01-oa03" TargetMode="External"/>
  <Relationship Id="rId4" Type="http://schemas.openxmlformats.org/officeDocument/2006/relationships/hyperlink" Target="https://atraccion.lumbre.lat/object/atr-ric-r01-oa03"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hyperlink" Target="https://atraccion.lumbre.lat/object/atr-ric-r01-oa03" TargetMode="External"/>
  <Relationship Id="rId4" Type="http://schemas.openxmlformats.org/officeDocument/2006/relationships/hyperlink" Target="https://atraccion.lumbre.lat/object/atr-ric-r01-oa03"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hyperlink" Target="https://atraccion.lumbre.lat/object/atr-ric-r01-oa03" TargetMode="External"/>
  <Relationship Id="rId4" Type="http://schemas.openxmlformats.org/officeDocument/2006/relationships/hyperlink" Target="https://atraccion.lumbre.lat/object/atr-ric-r01-oa03"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hyperlink" Target="https://atraccion.lumbre.lat/object/atr-ric-r01-oa03"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hyperlink" Target="https://www.gutenberg.org/"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hyperlink" Target="https://pubmed.ncbi.nlm.nih.gov/"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3"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or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ns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c-r01-oa03"/>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mir lo que el libro llama forma de pensar, separar la actitud útil de la promesa mágica y aplicar el criterio a una situación prop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pide pensar de una manera determinada: con una imagen clara, con confianza y con gratitud. Esa forma de pensar es la parte del libro que más se cita y la que más se malinterpreta. Esta lección la desarma en tres piezas, muestra qué se ha estudiado de cada una, qué no se sostiene y cómo aplicar el criterio a una situación propia. El producto es una hoja con una situación real, la interpretación que le das y la acción que cambia según esa interpretación.]]></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attles · forma de pensar · atención · gratitud · confianza · lectura crítica · práctica · bienes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xpresión forma de pensar aparece en el libro como una exigencia: hay una manera de pensar que acompaña el resultado y otra que lo impide. Wattles la describe con tres piezas que se repiten: una imagen clara de lo que se quiere, una confianza sostenida en que es posible y una gratitud que no depende de que las cosas salgan bien. Las tres se citan en casi todos los libros posteriores del género, y las tres se confunden con facilidad con una promesa de result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descr=""/>
          <p:cNvSpPr/>
          <p:nvPr/>
        </p:nvSpPr>
        <p:spPr>
          <a:xfrm>
            <a:off x="514350" y="3190875"/>
            <a:ext cx="8115300" cy="14382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las separa. Para cada pieza veremos qué afirma el libro, qué se ha estudiado de su versión practicable y qué no se sostiene. El objetivo no es quitarle el valor a la actitud: es devolverle su tamaño. Una forma de pensar cambia lo que notas, lo que intentas y cómo tratas a los demás; no cambia por sí sola las condiciones materiales que necesitas para vivir.]]></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l es la versión practicable de esta idea y cuál es la promesa que se le pegó? La respuesta se prueba con una sola pregunta: ¿qué hago distinto mañ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Imagen clara: querer algo defini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pieza es la imagen. Wattles insiste en que el deseo tiene que ser definido: no basta querer estar mejor, hay que saber qué se quiere. En el vocabulario del libro, esa imagen se sostiene con atención y se repite hasta que ordena las decisiones. La parte practicable es clara y coincide con lo que hoy se enseña sobre metas: una imagen vaga no permite elegir entre dos cursos de acción; una imagen concreta sí.]]></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Imagen clara: querer algo defini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que no se sostiene es la que convierte la imagen en causa eficiente: la idea de que sostener el cuadro mental imprime forma a la realidad. Esa afirmación pertenece a la premisa metafísica del libro y no se puede probar con un registro. Lo que sí se puede probar es su efecto sobre la conducta: quien tiene una imagen definida suele notar más oportunidades relacionadas, porque está mirando en esa direc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Imagen clara: querer algo defini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efecto tiene un nombre técnico en psicología: atención selectiva. No es magia ni es deshonesto; es una consecuencia de cómo funciona la percepción. El riesgo aparece cuando se exagera: ver más oportunidades no significa que las oportunidades aparezcan, ni que la persona que no las ve tenga la culp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Imagen clara: querer algo defin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ramo entre interpretación y decisión es donde la forma de pensar tiene efecto verificable: cambia lo que intentas, no lo que el mundo te deb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pensamiento-conduct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onfianza: actuar como si fuera posib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pieza es la confianza, que el libro llama fe. En su versión practicable, la confianza no es la certeza de que el resultado llegará: es la disposición a actuar sin garantía. Quien no cree que algo es posible no intenta; quien lo cree intenta, y al intentar produce información que antes no tenía. Esa diferencia es real y se puede observar en cualquier semana de trabaj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onfianza: actuar como si fuera posib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rsión que no se sostiene es la fe como mecanismo: creer con suficiente intensidad para que el hecho ocurra. Esa versión tiene un costo alto, porque convierte la duda en un defecto moral y el fracaso en una prueba de poca fe. La investigación sobre expectativas y persistencia describe efectos modestos y dependientes del contexto; no autoriza a prometer resultados ni a culpar a quien no los obtie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onfianza: actuar como si fuera posi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olumna: es la prueba de la lección. Si una pieza no se puede convertir en una acción de mañana, pertenece a la fe, no a la práctic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tres-piez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onfianza: actuar como si fuera posi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manera de conservar la confianza sin la promesa: tratarla como una hipótesis de trabajo. «Voy a actuar como si esto fuera posible durante cuatro semanas y voy a anotar qué ocurre». La frase conserva el impulso y añade lo que la fe sola no tiene: un plazo y un registr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Gratitud: notar lo que ya sostien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pieza es la gratitud. Wattles le dedica un capítulo y la presenta como una orientación permanente: agradecer lo que se tiene y lo que se recibe. En su versión practicable, la gratitud es un ejercicio de atención: obliga a mirar lo que funciona antes de contar lo que falta, y eso cambia el tono con el que se toman decisiones difíciles. La investigación sobre gratitud y bienestar reporta efectos modestos y de corto plazo, útiles como práctica y no como tratamien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Gratitud: notar lo que ya sostien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rsión que no se sostiene es la gratitud como moneda de cambio: agradecer para recibir más. Esa versión convierte una práctica de atención en una transacción con el universo y produce dos problemas: culpa cuando algo falta y una obligación de sentir gratitud incluso en situaciones que piden otra cosa, como un duelo o una injusticia. La práctica honesta admite días sin gratitud y no se usa para tapar un problema re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Gratitud: notar lo que ya sostien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forma de pensar no bast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situaciones que no se resuelven cambiando de actitud: una deuda impagable, una enfermedad, un despido, una pérdida. En esos casos, la práctica acompaña y no sustituye la atención de un profesional de la salud. Si lo que sientes te impide funcionar o dura semanas, busca ayuda profesional; en México puedes consultar el directorio de servicios de atención psicológica de la Secretaría de Salu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Gratitud: notar lo que ya sostien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orientación general y no asesoría financiera personalizada. La forma de pensar puede cambiar cómo decides, pero no sustituye un presupuesto, un contrato ni una consulta con quien conoce tu ca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criterio en acción. Ninguno es un testimonio ni una promesa: son ejemplos de cómo se traduce una idea en una acción verificab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interpretación que cambia la seman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itu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co trabaja en una tienda y está convencido de que su jefe no lo valora. La interpretación lo lleva a evitar las conversaciones y a responder con friald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interpretación que cambia la seman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imagen cla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o escribe qué quiere: un puesto con más responsabilidad en la misma tienda, con un horario que le permita estudiar. La imagen es concreta y depende en parte de é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interpretación que cambia la seman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onfianza practicab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trata de creer que el puesto llegará. Se trata de actuar como si fuera posible: pedir una reunión, preguntar qué falta y ofrecerse para una tarea nuev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interpretación que cambia la seman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gratitud y el regist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tres cosas que la tienda le da y que quiere conservar, y al final de la semana revisa si hizo la reunión. La gratitud no sustituye la petición; la acompañ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lista de gratitud que se vuelve trámit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áctic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escribe cada noche cinco cosas por las que está agradecida. A las tres semanas, la lista se repite y se escribe en dos minutos, sin mir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lista de gratitud que se vuelve trámit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diagnóstic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áctica se volvió trámite: se cumple la forma y se perdió la atención. Eso no es un fracaso moral; es una señal de que el ejercicio necesita cambi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lista de gratitud que se vuelve trámit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ajust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ugar de cinco cosas, una sola, con una frase que explique por qué importó hoy. La cantidad baja y la atención sub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lista de gratitud que se vuelve trámit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lími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ía especialmente difícil, la persona escribe que no encuentra nada y lo deja así. La práctica admite ese día; no se fuerza la gratitud para cumplir con la ho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una situación propia que te preocupe, en el trabajo o en el dinero. Escribe tres columnas: lo que ocurre, la interpretación que le das y la acción que se sigue de esa interpretación. Después escribe una interpretación alternativa que sea igual de compatible con los hechos y una acción distinta que puedas hacer esta sem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n el segundo recuadro no aparece ninguna acción, no sigas: estás ante una creencia que puede ser valiosa, pero no ante una práctica que se pueda evalu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criterio-practic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esa hoja. No se trata de sustituir un pensamiento triste por uno alegre: se trata de comprobar si la interpretación que tienes es la única que los hechos permiten. Casi nunca lo es. En la siguiente lección veremos la tesis del libro sobre la oportunidad y qué parte de ella resiste el contraste con la economía re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versión practicable de la confianza según esta lec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reer con suficiente intensidad para que el resultado ocurr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tuar sin garantía y registrar lo que ocurre en un plaz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vitar toda duda, porque la duda atrae el fracas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ar a sentir seguridad antes de intentar alg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gratitud, en su versión practicable, es un ejercicio de atención y admite días sin gratitu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tres piezas de la forma de pensar son imagen ___, ___ y gratitu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ieza con su versión practicabl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magen clar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fianz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Gratitud]]></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tención selectiv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tuar sin garantía durante un plaz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tar lo que ya funciona y sostenerl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er más de aquello que se busc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finir qué se quiere y para cuán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sea una actitud practicable o una promesa mágic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tud practicabl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 mágic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o qué quiero y lo reviso el viernes]]></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i imagino el dinero con fuerza, llegará]]></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ido una reunión para preguntar qué fal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gradecer garantiza que el universo me dé má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oto tres cosas que quiero conserva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duda es la causa de que no me vaya bien]]></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riterio para separar actitud y promes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cir en voz alta qué no promet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la afirmación tal cual]]></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finir un registro pequeñ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aducir la idea a una ac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aller resumió la forma de pensar así. Marca las frase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imagen definida ayuda a elegir entre dos cursos de acción.]]></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atención selectiva explica por qué vemos más de lo que buscamos.]]></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no consigues riqueza, es porque tu fe fue insuficiente.]]></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gratitud como práctica admite días difíciles sin culpa.]]></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pensamiento, por sí solo, imprime forma a la materi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una situación propia en tres columnas —lo que ocurre, la interpretación que le das y la acción que se sigue— y añade una interpretación alternativa compatible con los hechos, con una acción distinta para esta semana.]]></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interpretación alternativa te parece falsa, no la uses: busca una que sea creíble para ti aunque no sea la más cómoda. El ejercicio no pide optimismo, pide precis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las piezas y sus lími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agen cl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quiere, defi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uar sin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atit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tar lo que sos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sele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 más de lo que se bus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sin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práctica no resuel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las piezas y sus límit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c-r01-oa03"/>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uatr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tres piez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uatr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agen clara, confianza y gratitu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uatr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atención selectiv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uatr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fecto por el cual notamos más aquello que estamos buscando; no crea objet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uatr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practica la confianz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uatr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ctuando sin garantía durante un plazo, con un registr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uatr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la forma de pensar no bas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uatr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 deudas impagables, enfermedad, despido o pérdida: ahí hace falta apoyo profesiona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uatr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 separa práctica de promes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uatr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hago distinto mañan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afirmaciones sobre atención selectiva y sobre gratitud se presentan con verbos prudentes y sin cifras: son efectos modestos, estudiados en contextos acotados, y no autorizan promesas. La cita de Wattles es un pasaje corto de una obra en dominio público; el resto es paráfrasis atribuida. Las fuentes permiten consultar el texto y la divulgación psicológica; ninguna avala una promesa de riqueza.]]></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
              </a:rPr>
              <a:t><![CDATA[Project Gutenberg]]></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he Science of Getting Rich»: los capítulos sobre la imagen definida, la gratitud y la voluntad, para leerlos completos y en su contex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a:t>
            </a:r>
          </a:p>
        </p:txBody>
      </p:sp>
      <p:sp>
        <p:nvSpPr>
          <p:cNvPr id="8" name=""/>
          <p:cNvSpPr txBox="1"/>
          <p:nvPr/>
        </p:nvSpPr>
        <p:spPr>
          <a:xfrm>
            <a:off x="514350" y="159067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gratitude intervention wellbeing» y «selective attention motivation»: revisiones sobre gratitud y atención, con sus límites y tamaños de efecto modest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las tres piezas separadas: imagen clara, confianza y gratitud, cada una con su versión practicable y su promesa pegada. Sabes que la forma de pensar cambia lo que notas, lo que intentas y cómo tratas a otros, y que no sustituye las condiciones materiales ni la ayuda profesional. Lo siguiente es la tesis del libro sobre la oportunidad: qué parte resiste el contraste con la economía y qué parte es consuel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0-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3"/>
              </a:rPr>
              <a:t><![CDATA[La forma de pen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separas la actitud de la promesa y tienes una hoja con tu caso. Siguiente lección: la oportunidad y su contraste con la economía real.]]></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piezas y a la cascada del criterio. Casi siempre el fallo está en quedarse con la promesa y no llegar a la acción de mañan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2026-11-01T06:38:30Z</dcterms:created>
  <dcterms:modified xsi:type="dcterms:W3CDTF">2026-11-01T06:38:30Z</dcterms:modified>
  <dc:title>La forma de pensar</dc:title>
  <dc:description>Presentación editable del OA «La forma de pensar». Enlace: https://atraccion.lumbre.lat/object/atr-ric-r01-oa03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