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el libr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Tres niveles de escasez»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Tres niveles de escasez»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ontrastar la tesis»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no hay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que ofrece clases de música dice que en su ciudad no hay clientes. Lleva un mes publicando en redes y no recibe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no hay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revisar, descubre que publicó en una cuenta con pocos seguidores, ofreció clases para principiantes y no contactó a ninguna escuela. La queja era una impresión sin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no hay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st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tricción real no es la ausencia de demanda: es el canal y el segmento. Hay escuelas con listas de espera y familias que buscan clases presenciales cerca de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no hay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acta a tres escuelas y ofrece una clase muestra. Si dos responden, el problema era el canal. Si ninguna responde, el problema puede ser el precio o la propuesta, y se cambia una variable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familia recibe 6000 al mes. Paga 2500 de renta, 1500 de comida y 600 de transporte. Le quedan 1400 para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rest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tricción no es la falta de oportunidades: es el ingreso disponible después de los gastos fijos. Ninguna frase sobre la abundancia cambia esa aritm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tres caminos: aumentar el ingreso, reducir un gasto fijo o renegociar una deuda. Cada uno tiene costos y tiempos distintos, y ninguno produce resultados inmedi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amilia elige una opción por mes y la revisa con números. La actitud ayuda a sostener el plan; no sustituye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escasez de percepción y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ibro trabaja sobre todo la percepción: la atención dirigida cambia lo que notas y lo que buscas. Los recursos los menciona poco y el acceso queda fuera de su marco, que supone un lector con margen de 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tres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parar niveles permite ver qué parte depende de la acción y qué parte requiere tiempo, apoyo o instituciones. Reconocer una barrera no elimina el margen de acción: lo ubica donde es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a queja a la restricc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ceso · per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cceso y percepción: los recursos se administran, el acceso se negocia con instituciones y la percepción se entrena con método. Confundirlos lleva a culpar a la persona o a negar cualquier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ursos → Producción y prior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ceso → Instituciones y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rcepción → Método de bús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ergía → Descanso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nivel tiene una herramienta distinta. La energía es un recurso y se atiende con descanso y límites; la percepción, con preguntas y registro; el acceso, con cambios que exceden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 se me ocurre a quién más ofrecer el servicio → Per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o tengo dinero para la renta de este mes → Condición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reo que en mi ciudad no hay demanda → Per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o tengo transporte para llegar al trabajo → Condición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unca he preguntado a mis clientes qué necesitan → Per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banco no me da crédito por mi historial → Condición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ercepción se cambia con información y método; la condición material requiere recursos, tiempo o instituciones. Distinguirlas evita dos errores: culparse por todo o no intent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queja tal cual → Reunir datos de lo que se buscó → Identificar la restricción real → Decidir qué se pue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ja, dato, restricción y decisión. Sin el dato, la queja se defiende como si fuera un hecho; sin la restricción, la decisión se toma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queja a la restricc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no encuentras oportunidad, es porque tu mentalidad es de escas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ulpa a la persona por una condición estructural y la cuarta convierte una observación en promesa. Las otras tres describen la tesis con precisión y el valor de reconocer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400 pesos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is mil menos dos mil quinientos de renta, mil quinientos de comida y seiscientos de transporte dejan mil cuatrocientos. La cuenta muestra el margen real de decisión, sin prom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una familia recibe 6000 al mes. Paga 2500 de renta, 1500 de comida y 600 de trans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cinco limitaciones de tu situación, clasifícalas por nivel y anota una acción posible y una condición que no depende de ti. Cierra con la que vas a atende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abundancia y escas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abundancia y escas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Wattles de l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no está monopolizada y que el valor se puede cr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ivel de escasez trabaja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ercepción: la atención dirigida cambia lo que n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ivel dej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cceso: barreras, redes y discrim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tienden los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producción, prioridades y decisiones sobre qué no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rror evita separar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lpar a la persona o negar cualquier margen de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345" r:id="rId1"/>
    <p:sldLayoutId id="2482531346" r:id="rId2"/>
    <p:sldLayoutId id="2482531347" r:id="rId3"/>
    <p:sldLayoutId id="248253134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0b721b40a93a3048a2f234d9d26b5c058ef466487620db11.jpg"/>
  <Relationship Id="rId3" Type="http://schemas.openxmlformats.org/officeDocument/2006/relationships/hyperlink" Target="https://atraccion.lumbre.lat/object/atr-ric-r02-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hyperlink" Target="https://atraccion.lumbre.lat/object/atr-ric-r02-oa03" TargetMode="External"/>
  <Relationship Id="rId4" Type="http://schemas.openxmlformats.org/officeDocument/2006/relationships/hyperlink" Target="https://atraccion.lumbre.lat/object/atr-ric-r02-oa03"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hyperlink" Target="https://atraccion.lumbre.lat/object/atr-ric-r02-oa03" TargetMode="External"/>
  <Relationship Id="rId4" Type="http://schemas.openxmlformats.org/officeDocument/2006/relationships/hyperlink" Target="https://atraccion.lumbre.lat/object/atr-ric-r02-oa03"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hyperlink" Target="https://atraccion.lumbre.lat/object/atr-ric-r02-oa03" TargetMode="External"/>
  <Relationship Id="rId4" Type="http://schemas.openxmlformats.org/officeDocument/2006/relationships/hyperlink" Target="https://atraccion.lumbre.lat/object/atr-ric-r02-oa03"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hyperlink" Target="https://atraccion.lumbre.lat/object/atr-ric-r02-oa03"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hyperlink" Target="https://www.gutenberg.org/" TargetMode="External"/>
  <Relationship Id="rId4" Type="http://schemas.openxmlformats.org/officeDocument/2006/relationships/hyperlink" Target="https://www.archive.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3"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casez]]></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2-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a idea de abundancia del libro, contrastarla con la escasez real de recursos y distinguir mentalidad de condiciones materia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sostiene que la naturaleza no ha agotado sus recursos y que la competencia no es la única forma de prosperar. La afirmación tiene una parte cierta —el valor se puede crear— y otra que ignora límites concretos: tiempo, presupuesto, acceso y discriminación. Esta lección separa tres niveles de escasez, contrasta la tesis con condiciones reales y evita los dos errores simétricos: culpar a quien no encuentra salida y negar que algo se puede hace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abundancia · escasez · recursos · acceso · economía · lectura crítica · decis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tercero del libro responde a la pregunta de si la oportunidad está monopolizada. Wattles dice que no: la naturaleza no ha agotado sus recursos, la demanda no es fija y el método creativo puede producir más valor del que ya existe. La idea tiene una parte fecunda: en muchos mercados el intercambio crea valor y no solo lo repar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3190875"/>
            <a:ext cx="8115300" cy="14382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a también tiene un límite: el acceso a las oportunidades no es igual para todos. El tiempo, el dinero, la atención y la energía son finitos; las redes, la ubicación, el origen y el género abren o cierran puertas. Confundir la abundancia con una promesa universal lleva a culpar a quien no encuentra salida; negar cualquier margen lleva a no intentar nada.]]></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escasez es de recursos, de acceso o de percepción? Cada una se atiende con una herramienta distinta, y confundirlas es la fuente de casi todas las discusiones inútiles sobre la abundan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escribe contra la idea de que todo está tomado. Su argumento tiene tres pasos: la naturaleza ofrece materias primas que la industria transforma; la demanda humana se amplía cuando aparecen bienes y servicios nuevos; y el método creativo busca producir más valor en lugar de quitarle a otro. Es una respuesta al miedo de su época, marcada por crisis bancarias y por la sensación de que el reparto ya estaba hech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también insiste en que la competencia no es la única forma de relación económica. Dos panaderías pueden repartirse la misma clientela o ampliar el mercado con productos distintos; dos personas pueden competir por una vacante o crear un servicio que no existía. La observación es correcta en muchos casos y no en todos: hay mercados donde la demanda es fija y el éxito de uno se paga con el fracaso de otr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niveles de escasez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asez de recursos es la más concreta: una persona tiene cierto dinero, cierto tiempo y cierta energía. No se resuelve con una actitud, se resuelve con producción, prioridades y decisiones sobre qué no hacer. El libro la menciona poco porque escribe para lectores con margen; ignorarla produce planes que no caben en la vida re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niveles de escasez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asez de acceso es distinta: hay oportunidades que existen y no están al alcance de todos por barreras de entrada, redes, información, discriminación o ubicación. No se resuelve con método de búsqueda, se resuelve con instituciones, política y, a veces, con años. Es el nivel que el libro deja fuera y el que más explica las diferencias persisten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niveles de escasez]]></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segunda fila: es la que decide si una persona puede aprovechar lo que existe. Sin acceso, la abundancia es una palabra que no llega al bolsill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tres-escasec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niveles de escasez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asez de percepción es la que el libro trabaja mejor: la atención selectiva hace que notes más lo que buscas y menos lo que no. Ese efecto es real y modesto. Ver más oportunidades no equivale a poder tomarlas, y no verlas no es un defecto moral de quien mira. La percepción se entrena; el acceso se negocia; los recursos se administr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niveles de escasez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de niveles produce dos errores simétricos. El primero es tratar toda escasez como percepción: si no encuentras trabajo, es que no buscas bien. El segundo es tratar toda escasez como estructural: como nada depende de ti, no vale la pena intentar. La lectura útil separa lo que se puede cambiar de lo que no en cada situación concre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ntrastar la tesi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sis de la abundancia se sostiene cuando se formula con precisión: en muchos mercados el valor se puede crear y la demanda no es completamente fija. Falla cuando se formula como promesa: siempre hay una oportunidad para todos, en cualquier circunstancia, si se busca con suficiente método. La primera formulación es una observación económica; la segunda es una afirmación que la evidencia no sostie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ntrastar la tesi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la tercera caja, la discusión se divide entre quienes culpan a la persona y quienes niegan cualquier margen de acción. Las dos posturas evitan el da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queja-restric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ntrastar la tesi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star la tesis con condiciones reales no la destruye: la ubica. Sirve para saber cuándo conviene buscar un segmento nuevo y cuándo conviene competir con reglas claras; cuándo el problema es el mensaje y cuándo es la falta de acceso; cuándo hay que insistir y cuándo hay que cambiar de estrateg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ntrastar la tesi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peldaño es el que más se ignora. Un plan que no considera la energía no es ambicioso: es frágil.]]></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escasez-real.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ntrastar la tesi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práctica es una pregunta: ¿qué parte de esta situación depende de lo que hago y qué parte no? La respuesta se escribe en dos columnas. En la primera van las acciones posibles esta semana; en la segunda, las condiciones que requieren tiempo, apoyo o instituciones. Sin esa separación, la conversación sobre la abundancia se queda en una disputa sobre actitud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ntrastar la tesi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la abundancia no autoriz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autoriza a culpar a quien no encuentra trabajo ni a prometer que siempre hay una salida. Tampoco autoriza a ignorar los límites de tiempo, dinero y energía, ni a tratar la falta de acceso como un problema de mentalidad. La abundancia describe una posibilidad de crear valor, no una garantía de resultado.]]></a:t>
            </a:r>
          </a:p>
        </p:txBody>
      </p:sp>
      <p:sp>
        <p:nvSpPr>
          <p:cNvPr id="11"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antidades de los ejemplos son ficticias y sirven para mostrar el cálculo, no para describir un mercado re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El primero muestra una queja de mercado que oculta un problema de segmento; el segundo, una restricción de presupuesto que no se resuelve con actitu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no hay clientes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quej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que ofrece clases de música dice que en su ciudad no hay clientes. Lleva un mes publicando en redes y no recibe respuest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no hay clientes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da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revisar, descubre que publicó en una cuenta con pocos seguidores, ofreció clases para principiantes y no contactó a ninguna escuela. La queja era una impresión sin inform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no hay clientes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stricc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tricción real no es la ausencia de demanda: es el canal y el segmento. Hay escuelas con listas de espera y familias que buscan clases presenciales cerca de cas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no hay clientes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cta a tres escuelas y ofrece una clase muestra. Si dos responden, el problema era el canal. Si ninguna responde, el problema puede ser el precio o la propuesta, y se cambia una variable a la ve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presupuesto del m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ingres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familia recibe 6000 al mes. Paga 2500 de renta, 1500 de comida y 600 de transporte. Le quedan 1400 para el res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presupuesto del m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restri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tricción no es la falta de oportunidades: es el ingreso disponible después de los gastos fijos. Ninguna frase sobre la abundancia cambia esa aritmétic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presupuesto del m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s opcion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caminos: aumentar el ingreso, reducir un gasto fijo o renegociar una deuda. Cada uno tiene costos y tiempos distintos, y ninguno produce resultados inmedia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presupuesto del m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milia elige una opción por mes y la revisa con números. La actitud ayuda a sostener el plan; no sustituye la cuen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cinco limitaciones que sientas en tu situación actual y clasifícalas en los tres niveles. Para cada una, anota una acción posible esta semana y una condición que no depende de ti. El producto es una tabla de dos columnas: lo que puedo hacer y lo que necesito que cambi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ra practicar el cálculo: un ingreso de 6000 con renta de 2500, comida de 1500 y transporte de 600 deja 1400 para el resto del mes. La cuenta no resuelve el problema, pero dice cuánto margen hay para decidir. En la siguiente lección veremos cómo se relacionan trabajo, valor y precio en el libr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los tres niveles de escasez trabaja mejor el libro de Wattl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escasez de recursos físico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escasez de acceso a institucion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scasez de percepción y de atención.]]></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escasez de capital financier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nocer que existen barreras de acceso implica que no vale la pena buscar oportunidad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tres niveles de escasez son recursos, ___ y 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nivel de escasez con la herramienta que lo atie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curs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ces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rcep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ergí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stituciones y polític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étodo de búsque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canso y límit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ducción y prioridad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sea sobre todo percepción o condición material.]]></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rcepc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dición material]]></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 se me ocurre a quién más ofrecer el servici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 tengo dinero para la renta de este mes]]></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reo que en mi ciudad no hay deman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tengo transporte para llegar al trabaj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unca he preguntado a mis clientes qué necesita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banco no me da crédito por mi historial]]></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análisis de una queja sobre la falta de oportunidade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cidir qué se puede cambi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queja tal cual]]></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dentificar la restricción real]]></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unir datos de lo que se busc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ller resumió el capítulo de la oportunidad así. Marca las frase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muchos mercados el valor se puede crear y la demanda no es fij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no encuentras oportunidad, es porque tu mentalidad es de escasez.]]></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cceso a las oportunidades no es igual para todos.]]></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abundancia asegura que siempre exista una sali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onocer límites de tiempo y dinero permite hacer un plan realis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ingreso de 6000, renta de 2500, comida de 1500 y transporte de 600. ¿Cuánto queda para el resto del me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cinco limitaciones de tu situación, clasifícalas por nivel y anota una acción posible y una condición que no depende de ti. Cierra con la que vas a atender esta semana.]]></a:t>
            </a:r>
          </a:p>
        </p:txBody>
      </p:sp>
      <p:sp>
        <p:nvSpPr>
          <p:cNvPr id="9" name=""/>
          <p:cNvSpPr txBox="1"/>
          <p:nvPr/>
        </p:nvSpPr>
        <p:spPr>
          <a:xfrm>
            <a:off x="514350" y="3038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odas las limitaciones quedan en condición material, busca al menos una de percepción que puedas verificar con una conversación. Si todas quedan en percepción, revisa si estás ignorando una restricción de dinero o de tiempo.]]></a:t>
            </a:r>
          </a:p>
        </p:txBody>
      </p:sp>
      <p:sp>
        <p:nvSpPr>
          <p:cNvPr id="10" name=""/>
          <p:cNvSpPr txBox="1"/>
          <p:nvPr/>
        </p:nvSpPr>
        <p:spPr>
          <a:xfrm>
            <a:off x="514350" y="4371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abundancia y escasez]]></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r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s de tiempo y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reras para particip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atención alcanza a 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anda fija que se re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posi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que se c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imita de ver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abundancia y escasez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2-oa03"/>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Wattles de la oportunid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no está monopolizada y que el valor se puede cre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ivel de escasez trabaja mejo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ercepción: la atención dirigida cambia lo que not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ivel deja fue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cceso: barreras, redes y discrimin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tienden los recurs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producción, prioridades y decisiones sobre qué no hac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rror evita separar nivel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lpar a la persona o negar cualquier margen de ac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contrasta la tesis de la abundancia con tres niveles de escasez y evita presentar la percepción como solución de problemas materiales. No se cita ninguna estadística de movilidad ni de ingresos: el objetivo es ordenar el razonamiento. Las dos fuentes permiten consultar el texto original y un clásico sobre la producción y distribución de la riqueza.]]></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el capítulo sobre si la oportunidad está monopolizada, base de la discusión.]]></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rchive.org/"/>
              </a:rPr>
              <a:t><![CDATA[Internet Archiv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Progress and Poverty Henry George»: un clásico en dominio público sobre tierra, renta y desigualdad, útil para contrastar la abunda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distingues tres niveles de escasez y sabes qué herramienta atiende cada uno. También sabes que la abundancia describe una posibilidad de crear valor y no una garantía de resultado, y que separar lo que depende de ti de lo que no evita culpas y parálisis. Lo siguiente es la relación entre trabajo, valor y prec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3"/>
              </a:rPr>
              <a:t><![CDATA[El mito de la escasez]]></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6-num]]></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separas percepción, acceso y recursos, y tienes una acción para esta semana. Siguiente lección: trabajo, valor y preci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niveles y al flujo de la queja a la restricción real. Casi siempre el fallo está en tratar una barrera de acceso como si fuera falta de actitud.]]></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2026-11-01T06:37:52Z</dcterms:created>
  <dcterms:modified xsi:type="dcterms:W3CDTF">2026-11-01T06:37:52Z</dcterms:modified>
  <dc:title>El mito de la escasez</dc:title>
  <dc:description>Presentación editable del OA «El mito de la escasez». Enlace: https://atraccion.lumbre.lat/object/atr-ric-r02-oa03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