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tres conceptos»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tres concepto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ómo se construye un preci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sa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carpintero usa 600 de madera y dedica 10 horas a una mesa. Valora su hora en 80, así que el costo del trabajo es 800 y el costo total,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sa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esa resuelve una necesidad concreta: un espacio para comer en una casa pequeña. El cliente compara con una mesa industrial y con el costo de encargarla. El valor no es la suma de horas: es el mueble que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sa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pone 2000 con alcance claro: medidas, acabado, plazo de tres semanas y una revisión. El margen es de 600 sobre el costo. Si el cliente pide cambios, se cotiza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sa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cliente vuelve por otra pieza, el precio fue razonable. Si no vuelve, el carpintero pregunta si fue el precio, el plazo o el acabado antes de bajar la tari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traductora recibe un texto técnico de 5000 palabras. Cobrar por palabra a una tarifa fija le daría un número, pero no refleja la dificultad del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 12 horas de trabajo, más dos horas de revisión y una de formato. Su tarifa por hora es 120, así que el costo es 18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exto se usará en un trámite con plazo. El valor para el cliente no es el número de palabras: es tener el documento listo y correcto a tiempo. La traductora propone un precio por proyecto de 2600 con entrega en cuatro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acepta y pide una revisión adicional. La traductora la cotiza aparte. El alcance escrito evita que la revisión se convierta en trabajo gratu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ien lo usa, según el beneficio que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alor se reconoce en el uso: es el beneficio que recibe el destinatario. El productor calcula el costo y propone el precio; el mercado da referencias; la regulación fija reglas. Ninguno de esos determina el valor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El valor es lo que cambia para el destina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bro por hora mide tiempo y no valor. Un problema resuelto en diez minutos con años de experiencia puede valer mucho más que esos minutos. Por eso la lección presenta el modelo mixto: un piso que cubre costos y un rango que reconoc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cascada de las formas de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so ·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iso y techo: el costo indica el mínimo que se puede cobrar sin perder; el valor indica el máximo que se puede argumentar. El precio se acuerda dentro de ese rango, con el alcanc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costo, valor y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sto → Recursos usados para pro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lor → Beneficio que recibe el destina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io → Lo que se acuerda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 Diferencia entre precio y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primeros son los conceptos de la tabla; el margen es la diferencia que permite reponer materiales, pagar el tiempo y sostener el negocio. Sin margen, el precio no es un acuerdo: es una pérdida difer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madera costó 600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liente recupera su rutina →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hora de trabajo se valora en 80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ueble resuelve un problema de espacio →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revisión adicional se cotiza aparte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cliente recomienda el servicio →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to mira los recursos; el valor mira el beneficio. El precio aparece en el acuerdo, no en esta clasificación. Confundir costo con valor lleva a cobrar por esfuerzo algo que el cliente valora de otra man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lcular el costo por unidad → Comparar con dos precios del mercado → Describir el valor para el cliente → Escribir el alcance y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sto, comparación, valor y alcance. El costo pone el piso; la comparación da contexto; el valor argumenta; el alcance evita que el precio se desbo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costo al cliente que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cliente no paga lo que pido, es que no entiende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la incomprensión del cliente en la única explicación posible y la cuarta ignora que una pérdida se paga con otro trabajo o con la calidad. Las otras tres describen el piso, el techo, el alcance y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00 peso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mil menos mil cuatrocientos dejan seiscientos de margen. Ese margen cubre imprevistos, impuestos y el tiempo que no se factura; si el precio baja a mil quinientos, el margen queda en c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usa 600 de madera y dedica 10 horas a una mesa. Valora su hora en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el costo, el valor en una frase, dos referencias de mercado, el precio propuesto, el alcance y la fecha de revisión de un servicio propio. Si no tienes un servicio, usa uno que conozcas y haz el ejercici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trabajo, valor y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trabajo, valor y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lega el ingreso según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el valor entregado, no por la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recursos usados para pro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determina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en usa el servicio, según el beneficio que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one el piso y qué el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sto pone el piso; el valor, el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vita los conflictos d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lcance escrito con revisiones y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91" r:id="rId1"/>
    <p:sldLayoutId id="2482535192" r:id="rId2"/>
    <p:sldLayoutId id="2482535193" r:id="rId3"/>
    <p:sldLayoutId id="24825351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864d761aae7b3d800af08e3641d0da8976a10251293d5651.jpg"/>
  <Relationship Id="rId3" Type="http://schemas.openxmlformats.org/officeDocument/2006/relationships/hyperlink" Target="https://atraccion.lumbre.lat/object/atr-ric-r02-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hyperlink" Target="https://atraccion.lumbre.lat/object/atr-ric-r02-oa04" TargetMode="External"/>
  <Relationship Id="rId4" Type="http://schemas.openxmlformats.org/officeDocument/2006/relationships/hyperlink" Target="https://atraccion.lumbre.lat/object/atr-ric-r02-oa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hyperlink" Target="https://atraccion.lumbre.lat/object/atr-ric-r02-oa04" TargetMode="External"/>
  <Relationship Id="rId4" Type="http://schemas.openxmlformats.org/officeDocument/2006/relationships/hyperlink" Target="https://atraccion.lumbre.lat/object/atr-ric-r02-oa04"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hyperlink" Target="https://atraccion.lumbre.lat/object/atr-ric-r02-oa04" TargetMode="External"/>
  <Relationship Id="rId4" Type="http://schemas.openxmlformats.org/officeDocument/2006/relationships/hyperlink" Target="https://atraccion.lumbre.lat/object/atr-ric-r02-oa04"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hyperlink" Target="https://atraccion.lumbre.lat/object/atr-ric-r02-oa04"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hyperlink" Target="https://www.gutenberg.org/" TargetMode="External"/>
  <Relationship Id="rId4" Type="http://schemas.openxmlformats.org/officeDocument/2006/relationships/hyperlink" Target="https://www.archive.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4"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ba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l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r cómo se relacionan trabajo, valor y precio en el libro y aplicar la distinción a un servicio propio.]]></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2-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ómo se relacionan trabajo, valor y precio en el libro y aplicar la distinción a un servicio prop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afirma que el ingreso llega por el valor entregado y no por las horas trabajadas. La distinción es útil y suele aplicarse mal: el costo del trabajo influye en el precio, el valor lo determina el destinatario y el precio se acuerda entre partes. Esta lección separa los tres conceptos, muestra cómo se calcula un precio que cubra costos y explica por qué cobrar por hora puede ocultar el valor. El producto es el precio razonado de un servicio prop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precio · valor · trabajo · costos · servicio · cálculo · dec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insiste en que la riqueza llega por el valor entregado y no por el esfuerzo. La frase es popular y se cita mal: no significa que las horas no importen, sino que el cliente no paga horas, paga un resultado. Un carpintero que tarda el doble no cobra el doble por el mismo mueble; un traductor que resuelve en una hora un texto difícil no cobra menos por haber sido rápi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3190875"/>
            <a:ext cx="8115300" cy="1438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o, valor y precio son tres conceptos distintos. El trabajo es el esfuerzo y el tiempo invertidos; el valor es el beneficio que recibe el destinatario; el precio es lo que se acuerda pagar. Confundirlos produce dos errores frecuentes: cobrar por horas un servicio cuyo valor no depende del tiempo, o cobrar un precio que no cubre los costos.]]></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 precio cubre el costo, reconoce el valor y se puede explicar en una frase? Si falla una de las tres, el precio se sostiene por costumbre o por miedo, no por criter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sostiene que el dinero llega a quien entrega valor de uso y que el precio justo es el que corresponde a ese valor. Su crítica apunta a quien cobra más de lo que entrega y a quien espera riqueza sin producir nada. La idea tiene una parte sólida: en un intercambio voluntario, el cliente compara lo que paga con lo que recibe, y esa comparación sostiene o destruye la rel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el libro no desarrolla es la formación del precio. No explica cómo se calculan los costos, cómo se compara con el mercado ni cómo se negocia cuando el cliente tiene más información. Tampoco distingue entre el valor percibido antes de la compra y el valor comprobado después. Esas distinciones son las que permiten pasar de una frase moral a una decisión de prec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otra diferencia con la época: hoy muchos servicios se cobran por proyecto, por suscripción o por resultado, no por hora. El libro escribe en un mundo de salarios y pequeñas empresas; su idea de valor se traslada, su forma de cobrar no siemp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oncep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es lo que consume producir: materiales, tiempo, herramientas, desplazamientos y gastos fijos. Se calcula hacia atrás, con facturas y registros. Un servicio sin costo calculado no tiene piso: cualquier precio parece aceptable y cualquiera parece excesiv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oncep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lor es lo que cambia para el destinatario. Puede ser dinero que ahorra, tiempo que recupera, un problema que deja de tener o una tranquilidad que gana. No se mide en horas y no lo fija quien produce: se reconoce en el uso. Una reparación vale porque el refrigerador vuelve a funcionar, no porque el técnico haya tardado dos hor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oncep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fila: el valor no lo fija quien produce. Se puede argumentar, pero se reconoce en el us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costo-valor-prec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oncep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es el acuerdo. Se propone entre el costo, que pone el piso, y el valor, que pone el techo. Dentro de ese rango hay espacio para negociar alcance, plazo y forma de pago. Un precio por debajo del costo no es generosidad: es una pérdida que se paga con otro trabajo o con el deterioro del serv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oncep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más común es cobrar por hora un servicio cuyo valor no depende del tiempo. Si un problema se resuelve en diez minutos después de años de experiencia, cobrar solo esos minutos castiga la experiencia y desincentiva la eficiencia. El modelo mixto —un piso que cubre el costo y un rango que reconoce el resultado— evita ese castig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struye un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aso es calcular el costo por unidad: materiales, tiempo valorado a una tarifa propia y una parte de los gastos fijos. El segundo es describir el valor en una frase que el cliente pueda reconocer: qué problema se resuelve y qué cambia después. El tercero es comparar con el mercado, no para copiar, sino para saber si la propuesta es comprensi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struye un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no es una fórmula: es una propuesta. Se puede explicar y se puede negociar sin desmontar el negoci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costo-precio-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struye un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paso es escribir el alcance: qué incluye, qué no incluye, cuántas revisiones y en qué plazo. La mayoría de los conflictos de precio no son sobre el número, sino sobre el alcance. Un precio claro con un alcance difuso termina en trabajo no cobrado; un alcance claro con un precio bajo termina en resenti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struye un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arto peldaño es el más honesto para servicios profesionales: un mínimo que cubre el costo y un rango que reconoce el result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formas-cobra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struye un pre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quinto paso es revisar después de la venta. Si el cliente vuelve, el precio y el valor se sostienen; si no vuelve, hay que averiguar si fue el precio, el alcance o la promesa. Esa información vale más que cualquier discusión sobre lo que la gente está dispuesta a pagar en gener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struye un pre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l libr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que el precio corresponde al valor no resuelve cómo medirlo ni qué hacer cuando el cliente no puede pagarlo. Tampoco autoriza a cobrar cualquier cifra invocando un valor que solo tú percibes. El valor se argumenta con evidencia y se negocia con el alcance; el precio se sostiene con costos.]]></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de los ejemplos son ficticias y sirven para mostrar el cálculo, no para describir un mercado r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calcula el precio de un mueble con costo y margen; el segundo compara el cobro por palabra con el cobro por proyecto en una traduc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la mesa de mader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os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carpintero usa 600 de madera y dedica 10 horas a una mesa. Valora su hora en 80, así que el costo del trabajo es 800 y el costo total, 140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la mesa de mader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valor]]></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sa resuelve una necesidad concreta: un espacio para comer en una casa pequeña. El cliente compara con una mesa industrial y con el costo de encargarla. El valor no es la suma de horas: es el mueble que reci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la mesa de mader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reci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one 2000 con alcance claro: medidas, acabado, plazo de tres semanas y una revisión. El margen es de 600 sobre el costo. Si el cliente pide cambios, se cotizan apar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la mesa de mader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vuelve por otra pieza, el precio fue razonable. Si no vuelve, el carpintero pregunta si fue el precio, el plazo o el acabado antes de bajar la tarif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traducción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encarg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traductora recibe un texto técnico de 5000 palabras. Cobrar por palabra a una tarifa fija le daría un número, pero no refleja la dificultad del conten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traducción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st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12 horas de trabajo, más dos horas de revisión y una de formato. Su tarifa por hora es 120, así que el costo es 180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traducción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valor]]></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se usará en un trámite con plazo. El valor para el cliente no es el número de palabras: es tener el documento listo y correcto a tiempo. La traductora propone un precio por proyecto de 2600 con entrega en cuatro dí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traducción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acuerd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acepta y pide una revisión adicional. La traductora la cotiza aparte. El alcance escrito evita que la revisión se convierta en trabajo gratui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un servicio que ofrezcas o quieras ofrecer y calcula su costo: materiales, horas valoradas y gastos fijos. Después escribe en una frase el valor para el cliente y compara con dos precios del mercado. Cierra con un precio propuesto, el alcance y una revisió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practicar el cálculo: un servicio usa 600 de materiales y 10 horas a 80 por hora; el costo total es 1400. Si se cobra 2000, el margen es 600. Si se cobra 1500, el margen es 100 y cualquier imprevisto lo elimina. En la siguiente lección veremos el ahorro y la inversión, los temas que el libro deja casi sin tra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determina el valor de un servici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n lo produce, según las horas trabajada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en lo usa, según el beneficio que recib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ercado, según el precio promedi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gobierno, según la regul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brar por hora siempre refleja mejor el valor de un servici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pone el ___ del precio y el valor pone el 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s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al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ge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eneficio que recibe el destinatari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se acuerda pag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ferencia entre precio y cos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ursos usados para produci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hable de costo, valor o pre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madera costó 600]]></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recupera su rutin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hora de trabajo se valora en 80]]></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ueble resuelve un problema de espa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revisión adicional se cotiza apar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cliente recomienda el servici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onstrucción de un preci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cular el costo por unidad]]></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l alcance y el plaz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con dos precios del mercad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ribir el valor para el cl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nsultor explicó precios así. Marca las frase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sto pone un piso y el valor un techo al preci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cliente no paga lo que pido, es que no entiende el valor.]]></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lcance escrito evita conflictos sobre lo que incluye el precio.]]></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brar por debajo del costo es una forma de generosidad sostenible.]]></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valor se reconoce en el uso y no en las hor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600 de materiales y 10 horas a 80 por hora dan un costo de 1400. Si el precio es 2000, ¿cuál es el marg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el costo, el valor en una frase, dos referencias de mercado, el precio propuesto, el alcance y la fecha de revisión de un servicio propio. Si no tienes un servicio, usa uno que conozcas y haz el ejercicio completo.]]></a:t>
            </a:r>
          </a:p>
        </p:txBody>
      </p:sp>
      <p:sp>
        <p:nvSpPr>
          <p:cNvPr id="9" name=""/>
          <p:cNvSpPr txBox="1"/>
          <p:nvPr/>
        </p:nvSpPr>
        <p:spPr>
          <a:xfrm>
            <a:off x="514350" y="3038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precio propuesto queda por debajo del costo, el problema no es el cliente: es la cuenta. Si el valor no cabe en una frase, todavía no sabes qué vendes, y el precio se vuelve una discusión sobre números.]]></a:t>
            </a:r>
          </a:p>
        </p:txBody>
      </p:sp>
      <p:sp>
        <p:nvSpPr>
          <p:cNvPr id="10" name=""/>
          <p:cNvSpPr txBox="1"/>
          <p:nvPr/>
        </p:nvSpPr>
        <p:spPr>
          <a:xfrm>
            <a:off x="514350" y="4371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trabajo, valor y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s u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neficio para el destina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entre p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entre precio y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cluye y qué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que vuelve o recom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trabajo, valor y prec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2-oa04"/>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lega el ingreso según el lib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el valor entregado, no por las hor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el cos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recursos usados para produci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determina el valo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en usa el servicio, según el beneficio que recib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one el piso y qué el tech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pone el piso; el valor, el tech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vita los conflictos de prec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lcance escrito con revisiones y plaz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distingue costo, valor y precio y muestra un cálculo sencillo; no atribuye al libro una teoría de la fijación de precios que no contiene. Las referencias al mercado son ficticias y sirven para mostrar el razonamiento. Las dos fuentes permiten consultar el texto original y un tratado clásico sobre economía y precios.]]></a:t>
            </a:r>
          </a:p>
        </p:txBody>
      </p:sp>
      <p:sp>
        <p:nvSpPr>
          <p:cNvPr id="8" name=""/>
          <p:cNvSpPr txBox="1"/>
          <p:nvPr/>
        </p:nvSpPr>
        <p:spPr>
          <a:xfrm>
            <a:off x="514350" y="2943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3147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los capítulos sobre cómo llegan las riquezas y sobre la acción eficiente.]]></a:t>
            </a:r>
          </a:p>
        </p:txBody>
      </p:sp>
      <p:sp>
        <p:nvSpPr>
          <p:cNvPr id="10"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rchive.org/"/>
              </a:rPr>
              <a:t><![CDATA[Internet Archiv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Principles of Economics Alfred Marshall»: un tratado clásico en dominio público sobre valor, precio y formación de cos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eparas costo, valor y precio, y puedes construir un precio con piso, techo y alcance escrito. También sabes que cobrar por hora no siempre refleja el valor y que un precio bajo no es generosidad si no cubre costos. Lo siguiente es el ahorro y la inversión: lo que el libro no dice y lo que conviene saber para no confundir el silencio con una recomend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4"/>
              </a:rPr>
              <a:t><![CDATA[Trabajo, valor y pre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7-num]]></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un precio razonado con costo, valor y alcance. Siguiente lección: ahorro e inversión.]]></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costo, valor y precio y a la cascada de las formas de cobrar. Casi siempre el fallo está en cobrar por horas un servicio que el cliente valora por result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2026-11-01T07:41:58Z</dcterms:created>
  <dcterms:modified xsi:type="dcterms:W3CDTF">2026-11-01T07:41:58Z</dcterms:modified>
  <dc:title>Trabajo, valor y precio</dc:title>
  <dc:description>Presentación editable del OA «Trabajo, valor y precio». Enlace: https://atraccion.lumbre.lat/object/atr-ric-r02-oa04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