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notesSlides/notesSlide44.xml" ContentType="application/vnd.openxmlformats-officedocument.presentationml.notesSlide+xml"/>
  <Override PartName="/ppt/slides/slide45.xml" ContentType="application/vnd.openxmlformats-officedocument.presentationml.slide+xml"/>
  <Override PartName="/ppt/notesSlides/notesSlide45.xml" ContentType="application/vnd.openxmlformats-officedocument.presentationml.notesSlide+xml"/>
  <Override PartName="/ppt/slides/slide46.xml" ContentType="application/vnd.openxmlformats-officedocument.presentationml.slide+xml"/>
  <Override PartName="/ppt/notesSlides/notesSlide46.xml" ContentType="application/vnd.openxmlformats-officedocument.presentationml.notesSlide+xml"/>
  <Override PartName="/ppt/slides/slide47.xml" ContentType="application/vnd.openxmlformats-officedocument.presentationml.slide+xml"/>
  <Override PartName="/ppt/notesSlides/notesSlide47.xml" ContentType="application/vnd.openxmlformats-officedocument.presentationml.notesSlide+xml"/>
  <Override PartName="/ppt/slides/slide48.xml" ContentType="application/vnd.openxmlformats-officedocument.presentationml.slide+xml"/>
  <Override PartName="/ppt/notesSlides/notesSlide48.xml" ContentType="application/vnd.openxmlformats-officedocument.presentationml.notesSlide+xml"/>
  <Override PartName="/ppt/slides/slide49.xml" ContentType="application/vnd.openxmlformats-officedocument.presentationml.slide+xml"/>
  <Override PartName="/ppt/notesSlides/notesSlide49.xml" ContentType="application/vnd.openxmlformats-officedocument.presentationml.notesSlide+xml"/>
  <Override PartName="/ppt/slides/slide50.xml" ContentType="application/vnd.openxmlformats-officedocument.presentationml.slide+xml"/>
  <Override PartName="/ppt/notesSlides/notesSlide50.xml" ContentType="application/vnd.openxmlformats-officedocument.presentationml.notesSlide+xml"/>
  <Override PartName="/ppt/slides/slide51.xml" ContentType="application/vnd.openxmlformats-officedocument.presentationml.slide+xml"/>
  <Override PartName="/ppt/notesSlides/notesSlide51.xml" ContentType="application/vnd.openxmlformats-officedocument.presentationml.notesSlide+xml"/>
  <Override PartName="/ppt/slides/slide52.xml" ContentType="application/vnd.openxmlformats-officedocument.presentationml.slide+xml"/>
  <Override PartName="/ppt/notesSlides/notesSlide52.xml" ContentType="application/vnd.openxmlformats-officedocument.presentationml.notesSlide+xml"/>
  <Override PartName="/ppt/slides/slide53.xml" ContentType="application/vnd.openxmlformats-officedocument.presentationml.slide+xml"/>
  <Override PartName="/ppt/notesSlides/notesSlide53.xml" ContentType="application/vnd.openxmlformats-officedocument.presentationml.notesSlide+xml"/>
  <Override PartName="/ppt/slides/slide54.xml" ContentType="application/vnd.openxmlformats-officedocument.presentationml.slide+xml"/>
  <Override PartName="/ppt/notesSlides/notesSlide54.xml" ContentType="application/vnd.openxmlformats-officedocument.presentationml.notesSlide+xml"/>
  <Override PartName="/ppt/slides/slide55.xml" ContentType="application/vnd.openxmlformats-officedocument.presentationml.slide+xml"/>
  <Override PartName="/ppt/notesSlides/notesSlide55.xml" ContentType="application/vnd.openxmlformats-officedocument.presentationml.notesSlide+xml"/>
  <Override PartName="/ppt/slides/slide56.xml" ContentType="application/vnd.openxmlformats-officedocument.presentationml.slide+xml"/>
  <Override PartName="/ppt/slides/slide57.xml" ContentType="application/vnd.openxmlformats-officedocument.presentationml.slide+xml"/>
  <Override PartName="/ppt/notesSlides/notesSlide57.xml" ContentType="application/vnd.openxmlformats-officedocument.presentationml.notesSlide+xml"/>
  <Override PartName="/ppt/slides/slide58.xml" ContentType="application/vnd.openxmlformats-officedocument.presentationml.slide+xml"/>
  <Override PartName="/ppt/slides/slide59.xml" ContentType="application/vnd.openxmlformats-officedocument.presentationml.slide+xml"/>
  <Override PartName="/ppt/notesSlides/notesSlide59.xml" ContentType="application/vnd.openxmlformats-officedocument.presentationml.notesSlide+xml"/>
  <Override PartName="/ppt/slides/slide60.xml" ContentType="application/vnd.openxmlformats-officedocument.presentationml.slide+xml"/>
  <Override PartName="/ppt/notesSlides/notesSlide60.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 id="315" r:id="rId62"/>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slide" Target="slides/slide58.xml"/>
  <Relationship Id="rId61" Type="http://schemas.openxmlformats.org/officeDocument/2006/relationships/slide" Target="slides/slide59.xml"/>
  <Relationship Id="rId62" Type="http://schemas.openxmlformats.org/officeDocument/2006/relationships/slide" Target="slides/slide60.xml"/>
  <Relationship Id="rId63" Type="http://schemas.openxmlformats.org/officeDocument/2006/relationships/presProps" Target="presProps.xml"/>
  <Relationship Id="rId64" Type="http://schemas.openxmlformats.org/officeDocument/2006/relationships/viewProps" Target="viewProps.xml"/>
  <Relationship Id="rId65" Type="http://schemas.openxmlformats.org/officeDocument/2006/relationships/tableStyles" Target="tableStyles.xml"/>
</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bjeto de aprendizaje de Lumbre · Atrac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rit-r01-oa05]]></a:t>
            </a:r>
          </a:p>
        </p:txBody>
      </p:sp>
    </p:spTree>
  </p:cSld>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atraccion.lumbre.lat/object/atr-rit-r01-oa05]]></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erca de este OA» (2 de 3).]]></a:t>
            </a:r>
          </a:p>
        </p:txBody>
      </p:sp>
    </p:spTree>
  </p:cSld>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erca de este OA» (3 de 3).]]></a:t>
            </a: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Qué vas a poder hacer al terminar» (2 de 2).]]></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1. Qué es la escritura de guion» (2 de 3).]]></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1. Qué es la escritura de guion» (3 de 3).]]></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rit-r01-oa05]]></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A: https://atraccion.lumbre.lat/object/atr-rit-r01-oa05]]></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3. La página en presente» (2 de 3).]]></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3. La página en presente» (3 de 3).]]></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rit-r01-oa05]]></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A: https://atraccion.lumbre.lat/object/atr-rit-r01-oa05]]></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4. La lectura en dos columnas» (2 de 2).]]></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1: la página de la entrevis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1 de 4: Paso 1. La escen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Una persona escribe un martes a las nueve de la mañana, en la sala de espera de una entrevista. Describe la silla, el ruido del aire, el curriculum en la mano y la primera pregunta que espe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rit-r01-oa05]]></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1: la página de la entrevis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2 de 4: Paso 2. Las frases de ac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Subraya las que dependen de ella: repasar en voz alta la respuesta sobre su último trabajo, llevar dos copias del curriculum, preguntar por los siguientes pasos. Cada una cabe en la seman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rit-r01-oa05]]></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1: la página de la entrevis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3 de 4: Paso 3. Las frases de fantasí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Marca las que dependen de otros: que el entrevistador la elija en el acto, que el sueldo sea el doble, que empiece el lunes. Son deseos legítimos, pero no son tare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rit-r01-oa05]]></a:t>
            </a: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1: la página de la entrevis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4 de 4: Paso 4. La decis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Elige una sola acción de la lista y le pone fecha. La página se guarda con la fecha al pie. Si la entrevista ocurre, compara lo que ensayó con lo que pasó.]]></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rit-r01-oa05]]></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2: la página del talle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1 de 4: Paso 1. La escen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Otra persona escribe el sábado por la mañana en un salón con doce sillas, su libreta y una lista de nombres. Describe cómo saluda, cómo empieza y qué pregunta primer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rit-r01-oa05]]></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2: la página del talle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2 de 4: Paso 2. Lo que se puede ensay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La apertura, la explicación del ejercicio y la respuesta a la pregunta más difícil. Todo eso se puede decir en voz alta antes del sába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rit-r01-oa05]]></a:t>
            </a:r>
          </a:p>
        </p:txBody>
      </p:sp>
    </p:spTree>
  </p:cSld>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2: la página del talle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3 de 4: Paso 3. Lo que no se puede ensay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Que llegue gente, que el lugar se vea lleno, que alguien compre al final. Eso depende de otras personas y del azar; se planifica, no se ensay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rit-r01-oa05]]></a:t>
            </a:r>
          </a:p>
        </p:txBody>
      </p:sp>
    </p:spTree>
  </p:cSld>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2: la página del talle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4 de 4: Paso 4. El recor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La página se queda con las tres frases que se pueden practicar. El resto pasa a una lista de supuestos: cosas que pueden pasar y para las que hay un plan B, no una escen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rit-r01-oa05]]></a:t>
            </a:r>
          </a:p>
        </p:txBody>
      </p:sp>
    </p:spTree>
  </p:cSld>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rit-r01-oa05]]></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A: https://atraccion.lumbre.lat/object/atr-rit-r01-oa05]]></a:t>
            </a:r>
          </a:p>
        </p:txBody>
      </p:sp>
    </p:spTree>
  </p:cSld>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Que describe una escena en presente como si ya ocurriera, con una decis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El diario cuenta lo que pasó; la página de guion describe una escena en presente y termina en una decisión que depende de quien escribe. Las otras opciones describen un texto que no se puede ensayar o que ya no sirve para preparar na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sección 1 y el flujo de los cinco pas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atraccion.lumbre.lat/object/atr-rit-r01-oa05]]></a:t>
            </a:r>
          </a:p>
        </p:txBody>
      </p:sp>
    </p:spTree>
  </p:cSld>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Fal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No hay un mecanismo conocido por el cual una frase escrita mueva un objeto o una decisión ajena. Lo que la página puede hacer es ayudarte a ensayar los pasos y a elegir una acción; eso se registra, y es lo único que esta lección sostien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sección 2 y la cascada de la página al mart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atraccion.lumbre.lat/object/atr-rit-r01-oa05]]></a:t>
            </a:r>
          </a:p>
        </p:txBody>
      </p:sp>
    </p:spTree>
  </p:cSld>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presente · fantasí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Presente y fantasía: el presente obliga a concretar la escena, y la lectura separa lo que depende de ti de lo que depende de otros. Sin la segunda parte, la página se queda en una sensación agradabl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sección 3 y la tabla de los cuatro tipos de fras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atraccion.lumbre.lat/object/atr-rit-r01-oa05]]></a:t>
            </a:r>
          </a:p>
        </p:txBody>
      </p:sp>
    </p:spTree>
  </p:cSld>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Acción posible → Depende de ti y cabe esta seman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sayo → Un detalle que te prepa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Fantasía → Un resultado que depende de otr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lleno → Una frase que no añade na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tabla de los cuatro tipos tiene las cuatro parejas. La trampa está en el ensayo: no es una tarea, pero tampoco es fantasía, porque se puede practicar antes del dí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atraccion.lumbre.lat/object/atr-rit-r01-oa05]]></a:t>
            </a:r>
          </a:p>
        </p:txBody>
      </p:sp>
    </p:spTree>
  </p:cSld>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4 · Relacionar» (2 de 2).]]></a:t>
            </a:r>
          </a:p>
        </p:txBody>
      </p:sp>
    </p:spTree>
  </p:cSld>
</p:notes>
</file>

<file path=ppt/notesSlides/notesSlide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1. Repasar en voz alta la respuesta sobre tu último trabajo → Acción posibl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2. Que el comité te acepte en el acto → Fantasí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3. Llevar dos copias del curriculum → Acción posibl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4. Que el sueldo sea el doble desde el primer mes → Fantasí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5. Escribir al coordinador si no hay respuesta en tres semanas → Acción posibl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6. Que todo salga perfecto sin hacer nada → Fantasí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sección 4 y la tabla de los cuatro tip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atraccion.lumbre.lat/object/atr-rit-r01-oa05]]></a:t>
            </a:r>
          </a:p>
        </p:txBody>
      </p:sp>
    </p:spTree>
  </p:cSld>
</p:notes>
</file>

<file path=ppt/notesSlides/notesSlide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5 · Clasificar» (2 de 2).]]></a:t>
            </a:r>
          </a:p>
        </p:txBody>
      </p:sp>
    </p:spTree>
  </p:cSld>
</p:notes>
</file>

<file path=ppt/notesSlides/notesSlide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Elegir una escena concreta, con lugar y hora → Escribirla en presente y en primera persona → Añadir una decisión que dependa de ti → Marcar con dos lápices acción posible y fantasía → Anotar una acción con fecha en el marge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El orden es: escena, presente, decisión, lectura y acción con fecha. Si te saltas la decisión, la página se queda en descripción; si te saltas la lectura, no sabes qué parte puedes practic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El flujo de los cinco pasos y la casca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atraccion.lumbre.lat/object/atr-rit-r01-oa05]]></a:t>
            </a:r>
          </a:p>
        </p:txBody>
      </p:sp>
    </p:spTree>
  </p:cSld>
</p:note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El entrevistador me reconoce en el pasillo y me ofrece el puesto antes de empez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 segunda y la cuarta dependen de decisiones ajenas y describen un resultado sin medios; además, la cuarta explica el sueldo con una causa que no se sostiene. Las otras tres son acciones que la persona puede hacer y fech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sección 4 y la tabla de los cuatro tip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atraccion.lumbre.lat/object/atr-rit-r01-oa05]]></a:t>
            </a:r>
          </a:p>
        </p:txBody>
      </p:sp>
    </p:spTree>
  </p:cSld>
</p:note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7 · Detective de errores» (2 de 2).]]></a:t>
            </a:r>
          </a:p>
        </p:txBody>
      </p:sp>
    </p:spTree>
  </p:cSld>
</p:notes>
</file>

<file path=ppt/notesSlides/notesSlide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flexión del OA: Producto de la lección: una página en presente con una escena concreta y una decisión, y su lectura con dos lápices. Al final, en el margen, escribe la única acción que harás esta semana y el día. Guarda la página: al cabo de siete días podrás comparar lo que ensayaste con lo que ocurrió.]]></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exportan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rit-r01-oa05]]></a:t>
            </a:r>
          </a:p>
        </p:txBody>
      </p:sp>
    </p:spTree>
  </p:cSld>
</p:notes>
</file>

<file path=ppt/notesSlides/notesSlide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8 · Reflexión» (2 de 2).]]></a:t>
            </a:r>
          </a:p>
        </p:txBody>
      </p:sp>
    </p:spTree>
  </p:cSld>
</p:notes>
</file>

<file path=ppt/notesSlides/notesSlide4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6. Tu página y su lectura · Memoria: la página y su lectu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rit-r01-oa05]]></a:t>
            </a:r>
          </a:p>
        </p:txBody>
      </p:sp>
    </p:spTree>
  </p:cSld>
</p:notes>
</file>

<file path=ppt/notesSlides/notesSlide4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Juego de memoria: 6. Tu página y su lectura · Memoria: la página y su lectu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rit-r01-oa05]]></a:t>
            </a:r>
          </a:p>
        </p:txBody>
      </p:sp>
    </p:spTree>
  </p:cSld>
</p:notes>
</file>

<file path=ppt/notesSlides/notesSlide4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es la escritura de guio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Escribir una escena en presente, en primera persona, como si ya estuviera ocurrien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rit-r01-oa05]]></a:t>
            </a:r>
          </a:p>
        </p:txBody>
      </p:sp>
    </p:spTree>
  </p:cSld>
</p:notes>
</file>

<file path=ppt/notesSlides/notesSlide4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1.]]></a:t>
            </a:r>
          </a:p>
        </p:txBody>
      </p:sp>
    </p:spTree>
  </p:cSld>
</p:notes>
</file>

<file path=ppt/notesSlides/notesSlide4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diferencia hay con un diar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El diario cuenta lo que pasó; la página describe lo que quieres que pase y termina en una decis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rit-r01-oa05]]></a:t>
            </a:r>
          </a:p>
        </p:txBody>
      </p:sp>
    </p:spTree>
  </p:cSld>
</p:notes>
</file>

<file path=ppt/notesSlides/notesSlide4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2.]]></a:t>
            </a:r>
          </a:p>
        </p:txBody>
      </p:sp>
    </p:spTree>
  </p:cSld>
</p:notes>
</file>

<file path=ppt/notesSlides/notesSlide5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es una acción posibl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Una frase que depende de ti y cabe esta semana, con una fech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rit-r01-oa05]]></a:t>
            </a:r>
          </a:p>
        </p:txBody>
      </p:sp>
    </p:spTree>
  </p:cSld>
</p:notes>
</file>

<file path=ppt/notesSlides/notesSlide5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3.]]></a:t>
            </a:r>
          </a:p>
        </p:txBody>
      </p:sp>
    </p:spTree>
  </p:cSld>
</p:notes>
</file>

<file path=ppt/notesSlides/notesSlide5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es fantasía en este contex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Un resultado que depende de otras personas, de una institución o de la suerte, sin medios a tu alcanc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rit-r01-oa05]]></a:t>
            </a:r>
          </a:p>
        </p:txBody>
      </p:sp>
    </p:spTree>
  </p:cSld>
</p:notes>
</file>

<file path=ppt/notesSlides/notesSlide5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4.]]></a:t>
            </a:r>
          </a:p>
        </p:txBody>
      </p:sp>
    </p:spTree>
  </p:cSld>
</p:notes>
</file>

<file path=ppt/notesSlides/notesSlide5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se hace con el rellen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Se tacha: son frases que no son acción, ni ensayo, ni fantasía úti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rit-r01-oa05]]></a:t>
            </a:r>
          </a:p>
        </p:txBody>
      </p:sp>
    </p:spTree>
  </p:cSld>
</p:notes>
</file>

<file path=ppt/notesSlides/notesSlide5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5.]]></a:t>
            </a:r>
          </a:p>
        </p:txBody>
      </p:sp>
    </p:spTree>
  </p:cSld>
</p:notes>
</file>

<file path=ppt/notesSlides/notesSlide5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Fuentes y para saber más» (2 de 2).]]></a:t>
            </a:r>
          </a:p>
        </p:txBody>
      </p:sp>
    </p:spTree>
  </p:cSld>
</p:notes>
</file>

<file path=ppt/notesSlides/notesSlide5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mpuerta de avance: Chequeo de la lec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Umbral declarado: 70%.]]></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incluyen puntuaciones de ninguna sesión ni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rit-r01-oa05]]></a:t>
            </a:r>
          </a:p>
        </p:txBody>
      </p:sp>
    </p:spTree>
  </p:cSld>
</p:notes>
</file>

<file path=ppt/notesSlides/notesSlide6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hequeo de la lección» (2 de 2).]]></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title">
  <p:cSld name="Lumbre - Portada">
    <p:bg>
      <p:bgPr>
        <a:solidFill>
          <a:srgbClr val="FFF9F0"/>
        </a:solidFill>
        <a:effectLst/>
      </p:bgPr>
    </p:bg>
    <p:spTree>
      <p:nvGrpSpPr>
        <p:cNvPr id="1" name=""/>
        <p:cNvGrpSpPr/>
        <p:nvPr/>
      </p:nvGrpSpPr>
      <p:grpSpPr>
        <a:xfrm>
          <a:off x="514350" y="990600"/>
          <a:ext cx="4991100" cy="3562350"/>
          <a:chOff x="514350" y="990600"/>
          <a:chExt cx="4991100" cy="356235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Título del objeto de aprendizaje]]></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Autor o entidad]]></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Lumbre - Seccion">
    <p:bg>
      <p:bgPr>
        <a:solidFill>
          <a:srgbClr val="172033"/>
        </a:solidFill>
        <a:effectLst/>
      </p:bgPr>
    </p:bg>
    <p:spTree>
      <p:nvGrpSpPr>
        <p:cNvPr id="1" name=""/>
        <p:cNvGrpSpPr/>
        <p:nvPr/>
      </p:nvGrpSpPr>
      <p:grpSpPr>
        <a:xfrm>
          <a:off x="514350" y="1962150"/>
          <a:ext cx="8629650" cy="4629150"/>
          <a:chOff x="514350" y="1962150"/>
          <a:chExt cx="8629650" cy="4629150"/>
        </a:xfrm>
      </p:grpSpPr>
      <p:sp>
        <p:nvSpPr>
          <p:cNvPr id="2" name="Placeholder for title"/>
          <p:cNvSpPr/>
          <p:nvPr>
            <p:ph type="title"/>
          </p:nvPr>
        </p:nvSpPr>
        <p:spPr>
          <a:xfrm>
            <a:off x="514350" y="1962150"/>
            <a:ext cx="8115300" cy="266700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FFF9F0">
                    <a:alpha val="100000"/>
                  </a:srgbClr>
                </a:solidFill>
                <a:latin typeface="Calibri"/>
              </a:rPr>
              <a:t><![CDATA[Título de la sección]]></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picTx">
  <p:cSld name="Lumbre - Imagen">
    <p:bg>
      <p:bgPr>
        <a:solidFill>
          <a:srgbClr val="FFFDF8"/>
        </a:solidFill>
        <a:effectLst/>
      </p:bgPr>
    </p:bg>
    <p:spTree>
      <p:nvGrpSpPr>
        <p:cNvPr id="1" name=""/>
        <p:cNvGrpSpPr/>
        <p:nvPr/>
      </p:nvGrpSpPr>
      <p:grpSpPr>
        <a:xfrm>
          <a:off x="514350" y="247650"/>
          <a:ext cx="8629650" cy="4495800"/>
          <a:chOff x="514350" y="247650"/>
          <a:chExt cx="8629650" cy="44958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ítulo de la imagen]]></a:t>
            </a:r>
          </a:p>
        </p:txBody>
      </p:sp>
      <p:sp>
        <p:nvSpPr>
          <p:cNvPr id="3" name="Placeholder for pic"/>
          <p:cNvSpPr/>
          <p:nvPr>
            <p:ph type="pic" idx="1"/>
          </p:nvPr>
        </p:nvSpPr>
        <p:spPr>
          <a:xfrm>
            <a:off x="514350" y="1257300"/>
            <a:ext cx="8115300" cy="2857500"/>
          </a:xfrm>
          <a:prstGeom prst="rect">
            <a:avLst/>
          </a:prstGeom>
          <a:noFill/>
        </p:spPr>
        <p:txBody>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 ]]></a:t>
            </a:r>
          </a:p>
        </p:txBody>
      </p:sp>
      <p:sp>
        <p:nvSpPr>
          <p:cNvPr id="4" name="Placeholder for body"/>
          <p:cNvSpPr/>
          <p:nvPr>
            <p:ph type="body" idx="2"/>
          </p:nvPr>
        </p:nvSpPr>
        <p:spPr>
          <a:xfrm>
            <a:off x="514350" y="41719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Pie de imagen]]></a:t>
            </a:r>
          </a:p>
        </p:txBody>
      </p:sp>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531122" r:id="rId1"/>
    <p:sldLayoutId id="2482531123" r:id="rId2"/>
    <p:sldLayoutId id="2482531124" r:id="rId3"/>
    <p:sldLayoutId id="2482531125" r:id="rId4"/>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2.xml"/>
  <Relationship Id="rId2" Type="http://schemas.openxmlformats.org/officeDocument/2006/relationships/image" Target="../media/9e0c7b8233a34327c39e95ba6b95862f4a5c14bb83592fde1.jpg"/>
  <Relationship Id="rId3" Type="http://schemas.openxmlformats.org/officeDocument/2006/relationships/hyperlink" Target="https://atraccion.lumbre.lat/object/atr-rit-r01-oa05" TargetMode="External"/>
  <Relationship Id="rId4" Type="http://schemas.openxmlformats.org/officeDocument/2006/relationships/notesSlide" Target="../notesSlides/notesSlide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t-r01-oa05" TargetMode="External"/>
  <Relationship Id="rId3"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t-r01-oa05" TargetMode="External"/>
  <Relationship Id="rId3"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t-r01-oa05" TargetMode="External"/>
  <Relationship Id="rId3" Type="http://schemas.openxmlformats.org/officeDocument/2006/relationships/notesSlide" Target="../notesSlides/notesSlide4.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t-r01-oa05" TargetMode="Externa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t-r01-oa05" TargetMode="External"/>
  <Relationship Id="rId3"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t-r01-oa05" TargetMode="Externa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t-r01-oa05" TargetMode="External"/>
  <Relationship Id="rId3"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t-r01-oa05" TargetMode="External"/>
  <Relationship Id="rId3"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t-r01-oa05" TargetMode="Externa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t-r01-oa05" TargetMode="External"/>
  <Relationship Id="rId3" Type="http://schemas.openxmlformats.org/officeDocument/2006/relationships/hyperlink" Target="https://atraccion.lumbre.lat/object/atr-rit-r01-oa05" TargetMode="External"/>
  <Relationship Id="rId4" Type="http://schemas.openxmlformats.org/officeDocument/2006/relationships/hyperlink" Target="https://atraccion.lumbre.lat/object/atr-rit-r01-oa05" TargetMode="External"/>
  <Relationship Id="rId5"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t-r01-oa05" TargetMode="Externa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t-r01-oa05" TargetMode="Externa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t-r01-oa05" TargetMode="External"/>
  <Relationship Id="rId3"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t-r01-oa05" TargetMode="External"/>
  <Relationship Id="rId3"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t-r01-oa05" TargetMode="Externa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t-r01-oa05" TargetMode="External"/>
  <Relationship Id="rId3" Type="http://schemas.openxmlformats.org/officeDocument/2006/relationships/hyperlink" Target="https://atraccion.lumbre.lat/object/atr-rit-r01-oa05" TargetMode="External"/>
  <Relationship Id="rId4" Type="http://schemas.openxmlformats.org/officeDocument/2006/relationships/hyperlink" Target="https://atraccion.lumbre.lat/object/atr-rit-r01-oa05" TargetMode="External"/>
  <Relationship Id="rId5"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t-r01-oa05" TargetMode="Externa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t-r01-oa05" TargetMode="External"/>
  <Relationship Id="rId3"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t-r01-oa05" TargetMode="Externa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t-r01-oa05" TargetMode="External"/>
  <Relationship Id="rId3"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t-r01-oa05" TargetMode="External"/>
  <Relationship Id="rId3"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t-r01-oa05" TargetMode="External"/>
  <Relationship Id="rId3"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t-r01-oa05" TargetMode="External"/>
  <Relationship Id="rId3" Type="http://schemas.openxmlformats.org/officeDocument/2006/relationships/notesSlide" Target="../notesSlides/notesSlide24.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t-r01-oa05" TargetMode="External"/>
  <Relationship Id="rId3"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t-r01-oa05" TargetMode="External"/>
  <Relationship Id="rId3"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t-r01-oa05" TargetMode="External"/>
  <Relationship Id="rId3" Type="http://schemas.openxmlformats.org/officeDocument/2006/relationships/notesSlide" Target="../notesSlides/notesSlide27.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t-r01-oa05" TargetMode="External"/>
  <Relationship Id="rId3" Type="http://schemas.openxmlformats.org/officeDocument/2006/relationships/notesSlide" Target="../notesSlides/notesSlide28.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t-r01-oa05" TargetMode="Externa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t-r01-oa05" TargetMode="External"/>
  <Relationship Id="rId3" Type="http://schemas.openxmlformats.org/officeDocument/2006/relationships/hyperlink" Target="https://atraccion.lumbre.lat/object/atr-rit-r01-oa05" TargetMode="External"/>
  <Relationship Id="rId4" Type="http://schemas.openxmlformats.org/officeDocument/2006/relationships/hyperlink" Target="https://atraccion.lumbre.lat/object/atr-rit-r01-oa05" TargetMode="External"/>
  <Relationship Id="rId5" Type="http://schemas.openxmlformats.org/officeDocument/2006/relationships/notesSlide" Target="../notesSlides/notesSlide30.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t-r01-oa05" TargetMode="Externa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t-r01-oa05" TargetMode="External"/>
  <Relationship Id="rId3" Type="http://schemas.openxmlformats.org/officeDocument/2006/relationships/notesSlide" Target="../notesSlides/notesSlide32.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t-r01-oa05" TargetMode="External"/>
  <Relationship Id="rId3" Type="http://schemas.openxmlformats.org/officeDocument/2006/relationships/notesSlide" Target="../notesSlides/notesSlide33.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t-r01-oa05" TargetMode="External"/>
  <Relationship Id="rId3" Type="http://schemas.openxmlformats.org/officeDocument/2006/relationships/notesSlide" Target="../notesSlides/notesSlide34.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t-r01-oa05" TargetMode="External"/>
  <Relationship Id="rId3" Type="http://schemas.openxmlformats.org/officeDocument/2006/relationships/notesSlide" Target="../notesSlides/notesSlide35.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t-r01-oa05" TargetMode="External"/>
  <Relationship Id="rId3" Type="http://schemas.openxmlformats.org/officeDocument/2006/relationships/notesSlide" Target="../notesSlides/notesSlide36.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t-r01-oa05" TargetMode="External"/>
  <Relationship Id="rId3" Type="http://schemas.openxmlformats.org/officeDocument/2006/relationships/notesSlide" Target="../notesSlides/notesSlide37.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t-r01-oa05" TargetMode="External"/>
  <Relationship Id="rId3" Type="http://schemas.openxmlformats.org/officeDocument/2006/relationships/notesSlide" Target="../notesSlides/notesSlide38.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t-r01-oa05" TargetMode="External"/>
  <Relationship Id="rId3" Type="http://schemas.openxmlformats.org/officeDocument/2006/relationships/notesSlide" Target="../notesSlides/notesSlide39.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t-r01-oa05" TargetMode="External"/>
  <Relationship Id="rId3" Type="http://schemas.openxmlformats.org/officeDocument/2006/relationships/notesSlide" Target="../notesSlides/notesSlide40.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t-r01-oa05" TargetMode="External"/>
  <Relationship Id="rId3" Type="http://schemas.openxmlformats.org/officeDocument/2006/relationships/notesSlide" Target="../notesSlides/notesSlide4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t-r01-oa05" TargetMode="External"/>
  <Relationship Id="rId3" Type="http://schemas.openxmlformats.org/officeDocument/2006/relationships/notesSlide" Target="../notesSlides/notesSlide42.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t-r01-oa05" TargetMode="External"/>
  <Relationship Id="rId3" Type="http://schemas.openxmlformats.org/officeDocument/2006/relationships/notesSlide" Target="../notesSlides/notesSlide43.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t-r01-oa05" TargetMode="External"/>
  <Relationship Id="rId3" Type="http://schemas.openxmlformats.org/officeDocument/2006/relationships/notesSlide" Target="../notesSlides/notesSlide44.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t-r01-oa05" TargetMode="External"/>
  <Relationship Id="rId3" Type="http://schemas.openxmlformats.org/officeDocument/2006/relationships/hyperlink" Target="https://atraccion.lumbre.lat/object/atr-rit-r01-oa05" TargetMode="External"/>
  <Relationship Id="rId4" Type="http://schemas.openxmlformats.org/officeDocument/2006/relationships/notesSlide" Target="../notesSlides/notesSlide45.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t-r01-oa05" TargetMode="External"/>
  <Relationship Id="rId3" Type="http://schemas.openxmlformats.org/officeDocument/2006/relationships/notesSlide" Target="../notesSlides/notesSlide46.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t-r01-oa05" TargetMode="External"/>
  <Relationship Id="rId3" Type="http://schemas.openxmlformats.org/officeDocument/2006/relationships/notesSlide" Target="../notesSlides/notesSlide47.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t-r01-oa05" TargetMode="External"/>
  <Relationship Id="rId3" Type="http://schemas.openxmlformats.org/officeDocument/2006/relationships/notesSlide" Target="../notesSlides/notesSlide48.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t-r01-oa05" TargetMode="External"/>
  <Relationship Id="rId3" Type="http://schemas.openxmlformats.org/officeDocument/2006/relationships/notesSlide" Target="../notesSlides/notesSlide49.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t-r01-oa05" TargetMode="External"/>
  <Relationship Id="rId3" Type="http://schemas.openxmlformats.org/officeDocument/2006/relationships/notesSlide" Target="../notesSlides/notesSlide50.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t-r01-oa05" TargetMode="External"/>
  <Relationship Id="rId3" Type="http://schemas.openxmlformats.org/officeDocument/2006/relationships/notesSlide" Target="../notesSlides/notesSlide5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t-r01-oa05" TargetMode="External"/>
  <Relationship Id="rId3" Type="http://schemas.openxmlformats.org/officeDocument/2006/relationships/notesSlide" Target="../notesSlides/notesSlide52.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t-r01-oa05" TargetMode="External"/>
  <Relationship Id="rId3" Type="http://schemas.openxmlformats.org/officeDocument/2006/relationships/notesSlide" Target="../notesSlides/notesSlide53.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t-r01-oa05" TargetMode="External"/>
  <Relationship Id="rId3" Type="http://schemas.openxmlformats.org/officeDocument/2006/relationships/notesSlide" Target="../notesSlides/notesSlide54.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t-r01-oa05" TargetMode="External"/>
  <Relationship Id="rId3" Type="http://schemas.openxmlformats.org/officeDocument/2006/relationships/notesSlide" Target="../notesSlides/notesSlide55.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t-r01-oa05" TargetMode="External"/>
  <Relationship Id="rId3" Type="http://schemas.openxmlformats.org/officeDocument/2006/relationships/hyperlink" Target="https://www.gutenberg.org/ebooks/search/?query=Wattles+Science+of+Getting+Rich" TargetMode="Externa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t-r01-oa05" TargetMode="External"/>
  <Relationship Id="rId3" Type="http://schemas.openxmlformats.org/officeDocument/2006/relationships/hyperlink" Target="https://pubmed.ncbi.nlm.nih.gov/?term=mental+simulation+imagery" TargetMode="External"/>
  <Relationship Id="rId4" Type="http://schemas.openxmlformats.org/officeDocument/2006/relationships/notesSlide" Target="../notesSlides/notesSlide57.xml"/>
</Relationships>

</file>

<file path=ppt/slides/_rels/slide5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t-r01-oa05" TargetMode="External"/>
</Relationships>

</file>

<file path=ppt/slides/_rels/slide5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t-r01-oa05" TargetMode="External"/>
  <Relationship Id="rId3" Type="http://schemas.openxmlformats.org/officeDocument/2006/relationships/notesSlide" Target="../notesSlides/notesSlide59.xml"/>
</Relationships>

</file>

<file path=ppt/slides/_rels/slide6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t-r01-oa05" TargetMode="External"/>
  <Relationship Id="rId3" Type="http://schemas.openxmlformats.org/officeDocument/2006/relationships/notesSlide" Target="../notesSlides/notesSlide60.xm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FF9F0">
            <a:alpha val="100000"/>
          </a:srgbClr>
        </a:solidFill>
      </p:bgPr>
    </p:bg>
    <p:spTree>
      <p:nvGrpSpPr>
        <p:cNvPr id="1" name=""/>
        <p:cNvGrpSpPr/>
        <p:nvPr/>
      </p:nvGrpSpPr>
      <p:grpSpPr>
        <a:xfrm>
          <a:off x="514350" y="942975"/>
          <a:ext cx="8534400" cy="4800600"/>
          <a:chOff x="514350" y="942975"/>
          <a:chExt cx="8534400" cy="480060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Scripting:]]></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escribir]]></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como]]></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si]]></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ya]]></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Atracción]]></a:t>
            </a:r>
          </a:p>
        </p:txBody>
      </p:sp>
      <p:sp>
        <p:nvSpPr>
          <p:cNvPr id="4" name=""/>
          <p:cNvSpPr txBox="1"/>
          <p:nvPr/>
        </p:nvSpPr>
        <p:spPr>
          <a:xfrm>
            <a:off x="514350" y="4591050"/>
            <a:ext cx="447675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3" tooltip="https://atraccion.lumbre.lat/object/atr-rit-r01-oa05"/>
              </a:rPr>
              <a:t><![CDATA[Ver el OA en atraccion.lumbre.lat]]></a:t>
            </a:r>
          </a:p>
        </p:txBody>
      </p:sp>
      <p:pic>
        <p:nvPicPr>
          <p:cNvPr id="5" name="" descr="Portada del objeto de aprendizaje"/>
          <p:cNvPicPr>
            <a:picLocks noChangeAspect="1"/>
          </p:cNvPicPr>
          <p:nvPr/>
        </p:nvPicPr>
        <p:blipFill>
          <a:blip r:embed="rId2"/>
          <a:stretch>
            <a:fillRect/>
          </a:stretch>
        </p:blipFill>
        <p:spPr>
          <a:xfrm>
            <a:off x="5429250" y="942975"/>
            <a:ext cx="3105150" cy="3105150"/>
          </a:xfrm>
          <a:prstGeom prst="rect">
            <a:avLst/>
          </a:prstGeom>
          <a:noFill/>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t-r01-oa05"/>
              </a:rPr>
              <a:t><![CDATA[Scripting: escribir como si y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 / 6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Objetivo]]></a:t>
            </a:r>
          </a:p>
        </p:txBody>
      </p:sp>
      <p:sp>
        <p:nvSpPr>
          <p:cNvPr id="8" name=""/>
          <p:cNvSpPr txBox="1"/>
          <p:nvPr/>
        </p:nvSpPr>
        <p:spPr>
          <a:xfrm>
            <a:off x="514350" y="150495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xplicar en qué consiste el scripting, escribir una página en presente y evaluar qué parte del texto describe una acción posible y qué parte es fantasía.]]></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t-r01-oa05"/>
              </a:rPr>
              <a:t><![CDATA[Scripting: escribir como si y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 / 6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Descripción]]></a:t>
            </a:r>
          </a:p>
        </p:txBody>
      </p:sp>
      <p:sp>
        <p:nvSpPr>
          <p:cNvPr id="8" name=""/>
          <p:cNvSpPr txBox="1"/>
          <p:nvPr/>
        </p:nvSpPr>
        <p:spPr>
          <a:xfrm>
            <a:off x="514350" y="150495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escritura de guion, conocida como scripting, consiste en escribir una escena en presente como si ya estuviera ocurriendo. La práctica tiene una parte útil y una parte que conviene marcar: prepara decisiones y ensaya conversaciones, pero no cambia lo que ocurre fuera de la página. Aquí escribes una página, la lees con dos criterios y separas qué frases describen una acción posible y cuáles son fantasía.]]></a:t>
            </a:r>
          </a:p>
        </p:txBody>
      </p:sp>
      <p:sp>
        <p:nvSpPr>
          <p:cNvPr id="9" name=""/>
          <p:cNvSpPr txBox="1"/>
          <p:nvPr/>
        </p:nvSpPr>
        <p:spPr>
          <a:xfrm>
            <a:off x="514350" y="39433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utoría: Atracción]]></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t-r01-oa05"/>
              </a:rPr>
              <a:t><![CDATA[Scripting: escribir como si y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 / 60]]></a:t>
            </a:r>
          </a:p>
        </p:txBody>
      </p:sp>
      <p:sp>
        <p:nvSpPr>
          <p:cNvPr id="7" name=""/>
          <p:cNvSpPr txBox="1"/>
          <p:nvPr/>
        </p:nvSpPr>
        <p:spPr>
          <a:xfrm>
            <a:off x="514350" y="1219200"/>
            <a:ext cx="8115300" cy="5715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Etiquetas: scripting · escritura de guion · visualización · presente · ensayo mental · fantasía · metas · práctica]]></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Qué vas a poder hacer al termin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t-r01-oa05"/>
              </a:rPr>
              <a:t><![CDATA[Scripting: escribir como si y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 / 60]]></a:t>
            </a:r>
          </a:p>
        </p:txBody>
      </p:sp>
      <p:sp>
        <p:nvSpPr>
          <p:cNvPr id="7" name=""/>
          <p:cNvSpPr txBox="1"/>
          <p:nvPr/>
        </p:nvSpPr>
        <p:spPr>
          <a:xfrm>
            <a:off x="514350" y="1219200"/>
            <a:ext cx="8115300" cy="3333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escritura de guion, o scripting, consiste en escribir una escena en presente como si ya estuviera ocurriendo. No es un diario y no es una lista de metas: es un texto narrativo, en primera persona, con un lugar, una hora y decisiones. La práctica se popularizó con El Secreto, en 2006, aunque la idea de escribir afirmaciones en presente viene de más atrás: la autosugestión de Émile Coué en los años veinte y las instrucciones de Wattles en 1910 ya pedían hablar y actuar como si la meta fuera un hecho. Al terminar vas a poder escribir una página, leerla con dos criterios y decir qué frases describen una acción posible y cuáles son fantasía.]]></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Qué vas a poder hacer al termin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t-r01-oa05"/>
              </a:rPr>
              <a:t><![CDATA[Scripting: escribir como si y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 / 60]]></a:t>
            </a:r>
          </a:p>
        </p:txBody>
      </p:sp>
      <p:sp>
        <p:nvSpPr>
          <p:cNvPr id="7" name="" descr=""/>
          <p:cNvSpPr/>
          <p:nvPr/>
        </p:nvSpPr>
        <p:spPr>
          <a:xfrm>
            <a:off x="514350" y="1219200"/>
            <a:ext cx="8115300" cy="1733550"/>
          </a:xfrm>
          <a:prstGeom prst="roundRect">
            <a:avLst/>
          </a:prstGeom>
          <a:solidFill>
            <a:srgbClr val="EEF3FB">
              <a:alpha val="100000"/>
            </a:srgbClr>
          </a:solidFill>
          <a:ln w="9525">
            <a:solidFill>
              <a:srgbClr val="C9D8EA">
                <a:alpha val="100000"/>
              </a:srgbClr>
            </a:solidFill>
          </a:ln>
        </p:spPr>
        <p:txBody>
          <a:bodyPr vertOverflow="clip" rtlCol="0" anchor="ctr"/>
          <a:lstStyle/>
          <a:p>
            <a:pPr algn="ctr"/>
            <a:r>
              <a:t/>
            </a:r>
          </a:p>
        </p:txBody>
      </p:sp>
      <p:sp>
        <p:nvSpPr>
          <p:cNvPr id="8" name="" descr=""/>
          <p:cNvSpPr/>
          <p:nvPr/>
        </p:nvSpPr>
        <p:spPr>
          <a:xfrm>
            <a:off x="514350" y="1219200"/>
            <a:ext cx="38100" cy="1733550"/>
          </a:xfrm>
          <a:prstGeom prst="roundRect">
            <a:avLst/>
          </a:prstGeom>
          <a:solidFill>
            <a:srgbClr val="C9D8EA">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a pregunta que responde esta lección]]></a:t>
            </a:r>
          </a:p>
        </p:txBody>
      </p:sp>
      <p:sp>
        <p:nvSpPr>
          <p:cNvPr id="10" name=""/>
          <p:cNvSpPr txBox="1"/>
          <p:nvPr/>
        </p:nvSpPr>
        <p:spPr>
          <a:xfrm>
            <a:off x="685800" y="1619250"/>
            <a:ext cx="77724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n qué se diferencia de un diario? En que el diario cuenta lo que pasó y la página de guion describe lo que quieres que pase, en presente. Y en que la página se juzga por lo que te hace decidir, no por lo que te hace sentir mientras la escribes.]]></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1. Qué es la escritura de guion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t-r01-oa05"/>
              </a:rPr>
              <a:t><![CDATA[Scripting: escribir como si y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 / 60]]></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definición es corta: una escena, en presente, escrita como si ya ocurriera. «Es lunes y estoy en la mesa del comedor con la solicitud abierta» es una frase de guion. «Algún día tendré la solicitud abierta» no lo es: está en futuro y no tiene escena. La diferencia parece de estilo, pero es de mecanismo. El presente te obliga a decidir dónde estás, qué tienes delante y qué haces; el futuro permite quedarse en la intención.]]></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1. Qué es la escritura de guion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t-r01-oa05"/>
              </a:rPr>
              <a:t><![CDATA[Scripting: escribir como si y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 / 60]]></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tradición le atribuye a la página un poder sobre lo que llega: escribir como si ya ocurriera sería una forma de emitir la señal de eso que quieres. Es una creencia y se puede leer como tal. La capa de práctica es más modesta: escribir una escena te obliga a imaginar los pasos, y los pasos son lo que después puedes ensayar. La capa de investigación se ocupa de esa parte, y solo de esa parte.]]></a:t>
            </a:r>
          </a:p>
        </p:txBody>
      </p:sp>
      <p:sp>
        <p:nvSpPr>
          <p:cNvPr id="8" name=""/>
          <p:cNvSpPr txBox="1"/>
          <p:nvPr/>
        </p:nvSpPr>
        <p:spPr>
          <a:xfrm>
            <a:off x="514350" y="360045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9" name=""/>
          <p:cNvSpPr txBox="1"/>
          <p:nvPr/>
        </p:nvSpPr>
        <p:spPr>
          <a:xfrm>
            <a:off x="762000" y="360045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o que la tradición afirma: escribir en presente adelanta el resultado.]]></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1. Qué es la escritura de guion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t-r01-oa05"/>
              </a:rPr>
              <a:t><![CDATA[Scripting: escribir como si y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 / 60]]></a:t>
            </a:r>
          </a:p>
        </p:txBody>
      </p:sp>
      <p:sp>
        <p:nvSpPr>
          <p:cNvPr id="7" name=""/>
          <p:cNvSpPr txBox="1"/>
          <p:nvPr/>
        </p:nvSpPr>
        <p:spPr>
          <a:xfrm>
            <a:off x="514350" y="12192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o que se puede observar: imaginar el proceso, con detalles y decisiones, prepara mejor que imaginar solo el desenlace.]]></a:t>
            </a:r>
          </a:p>
        </p:txBody>
      </p:sp>
      <p:sp>
        <p:nvSpPr>
          <p:cNvPr id="9" name=""/>
          <p:cNvSpPr txBox="1"/>
          <p:nvPr/>
        </p:nvSpPr>
        <p:spPr>
          <a:xfrm>
            <a:off x="514350" y="1943100"/>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1943100"/>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o que ninguna página hace: cambiar lo que otras personas deciden o resolver un problema que necesita tratamiento o dinero.]]></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2. Por qué el present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t-r01-oa05"/>
              </a:rPr>
              <a:t><![CDATA[Scripting: escribir como si y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 / 60]]></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presente tiene una ventaja práctica: reduce la vaguedad. Una frase en futuro puede quedarse años en el mismo lugar; una escena en presente tiene que resolver dónde estás, qué hora es y qué haces con las manos. Esa concreción es la que permite ensayar. Y el ensayo es lo que la investigación sobre imaginar el proceso ha estudiado: cuando la persona imagina los pasos, la preparación mejora; cuando imagina solo el aplauso, la imagen se siente bien y no cambia la conducta.]]></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2. Por qué el present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t-r01-oa05"/>
              </a:rPr>
              <a:t><![CDATA[Scripting: escribir como si y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1 / 60]]></a:t>
            </a:r>
          </a:p>
        </p:txBody>
      </p:sp>
      <p:sp>
        <p:nvSpPr>
          <p:cNvPr id="7" name=""/>
          <p:cNvSpPr txBox="1"/>
          <p:nvPr/>
        </p:nvSpPr>
        <p:spPr>
          <a:xfrm>
            <a:off x="514350" y="1352550"/>
            <a:ext cx="8115300" cy="466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600" spc="0" u="none" cap="none">
                <a:solidFill>
                  <a:srgbClr val="172033">
                    <a:alpha val="100000"/>
                  </a:srgbClr>
                </a:solidFill>
                <a:latin typeface="Calibri"/>
              </a:rPr>
              <a:t><![CDATA[Imagen no disponible]]></a:t>
            </a:r>
          </a:p>
        </p:txBody>
      </p:sp>
      <p:sp>
        <p:nvSpPr>
          <p:cNvPr id="8" name=""/>
          <p:cNvSpPr txBox="1"/>
          <p:nvPr/>
        </p:nvSpPr>
        <p:spPr>
          <a:xfrm>
            <a:off x="514350" y="1952625"/>
            <a:ext cx="8115300" cy="10001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Fíjate en que la acción va antes de la lectura. Primero escribes sin censura; después lees con lupa. Hacerlo al revés produce páginas correctas y muertas.]]></a:t>
            </a:r>
          </a:p>
        </p:txBody>
      </p:sp>
      <p:sp>
        <p:nvSpPr>
          <p:cNvPr id="9" name=""/>
          <p:cNvSpPr txBox="1"/>
          <p:nvPr/>
        </p:nvSpPr>
        <p:spPr>
          <a:xfrm>
            <a:off x="514350" y="3067050"/>
            <a:ext cx="8115300" cy="542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La imagen vectorial assets/fig-atr-rit-guion-flujo.svg no se pudo convertir a un formato editable compatible.]]></a:t>
            </a:r>
          </a:p>
        </p:txBody>
      </p:sp>
      <p:sp>
        <p:nvSpPr>
          <p:cNvPr id="10" name="" descr=""/>
          <p:cNvSpPr/>
          <p:nvPr/>
        </p:nvSpPr>
        <p:spPr>
          <a:xfrm>
            <a:off x="514350" y="3781425"/>
            <a:ext cx="2667000" cy="495300"/>
          </a:xfrm>
          <a:prstGeom prst="roundRect">
            <a:avLst/>
          </a:prstGeom>
          <a:solidFill>
            <a:srgbClr val="5C6577">
              <a:alpha val="100000"/>
            </a:srgbClr>
          </a:solidFill>
          <a:ln w="9525">
            <a:noFill/>
          </a:ln>
        </p:spPr>
        <p:txBody>
          <a:bodyPr vertOverflow="clip" rtlCol="0" anchor="ctr"/>
          <a:lstStyle/>
          <a:p>
            <a:pPr algn="ctr"/>
            <a:r>
              <a:t/>
            </a:r>
          </a:p>
        </p:txBody>
      </p:sp>
      <p:sp>
        <p:nvSpPr>
          <p:cNvPr id="11" name=""/>
          <p:cNvSpPr txBox="1"/>
          <p:nvPr/>
        </p:nvSpPr>
        <p:spPr>
          <a:xfrm>
            <a:off x="685800" y="3905250"/>
            <a:ext cx="2324100" cy="266700"/>
          </a:xfrm>
          <a:prstGeom prst="rect">
            <a:avLst/>
          </a:prstGeom>
          <a:noFill/>
        </p:spPr>
        <p:txBody>
          <a:bodyPr anchor="ctr" anchorCtr="0" rtlCol="0" vert="horz" bIns="0" lIns="0" rIns="0" tIns="0">
            <a:noAutofit/>
          </a:bodyPr>
          <a:lstStyle/>
          <a:p>
            <a:pPr algn="ctr" rtl="0" fontAlgn="ctr" marL="0" marR="0" indent="0" lvl="0">
              <a:lnSpc>
                <a:spcPct val="100000"/>
              </a:lnSpc>
              <a:spcBef>
                <a:spcPts val="0"/>
              </a:spcBef>
              <a:spcAft>
                <a:spcPts val="0"/>
              </a:spcAft>
            </a:pPr>
            <a:r>
              <a:rPr lang="en-US" b="1" strike="noStrike" sz="2000" spc="0" u="none" cap="none">
                <a:solidFill>
                  <a:srgbClr val="FFFFFF">
                    <a:alpha val="100000"/>
                  </a:srgbClr>
                </a:solidFill>
                <a:latin typeface="Calibri"/>
                <a:hlinkClick r:id="rId4" tooltip="Abrir el OA"/>
              </a:rPr>
              <a:t><![CDATA[Abrir el OA]]></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2. Por qué el present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t-r01-oa05"/>
              </a:rPr>
              <a:t><![CDATA[Scripting: escribir como si y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2 / 60]]></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onviene decirlo sin adornos: no hay un mecanismo conocido por el cual una frase escrita en presente mueva un objeto, una persona o una decisión ajena. Lo que sí ocurre es que la página te hace practicar una conversación, detectar un obstáculo y elegir una acción. Eso se puede registrar, y por eso esta lección termina en un registro y no en una afirmación.]]></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3. La página en presente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t-r01-oa05"/>
              </a:rPr>
              <a:t><![CDATA[Scripting: escribir como si y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3 / 60]]></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página se escribe en tres tiempos. Primero eliges una escena concreta: no un futuro en general, sino un martes por la mañana en la cocina. Después escribes en presente, en primera persona, con detalles sensoriales: qué ves, qué oyes, qué dices. Al final incluyes una decisión: la frase donde haces algo que depende de ti. Una página sin decisión es un cuento; una página con decisión es un ensayo.]]></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3. La página en presente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t-r01-oa05"/>
              </a:rPr>
              <a:t><![CDATA[Scripting: escribir como si y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4 / 60]]></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 ejemplo, ficticio y breve: es martes por la mañana y estoy en la cocina con la solicitud abierta en la computadora. El formato pide tres cosas: el nombre del curso, una carta y un comprobante que todavía no tengo. Leo la carta en voz alta, despacio, y me detengo en la frase donde explico por qué quiero estudiar esto.]]></a:t>
            </a:r>
          </a:p>
        </p:txBody>
      </p:sp>
      <p:sp>
        <p:nvSpPr>
          <p:cNvPr id="8" name=""/>
          <p:cNvSpPr txBox="1"/>
          <p:nvPr/>
        </p:nvSpPr>
        <p:spPr>
          <a:xfrm>
            <a:off x="514350" y="2867025"/>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Mi hermana entra, pregunta si ya terminé y le digo que me faltan dos párrafos. Ella se sienta enfrente con su café y me pregunta qué voy a hacer si no me aceptan. Le contesto que tengo un plan: mando la solicitud hoy y, si en tres semanas no hay respuesta, escribo al coordinador. El reloj marca las diez.]]></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3. La página en presente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t-r01-oa05"/>
              </a:rPr>
              <a:t><![CDATA[Scripting: escribir como si y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5 / 60]]></a:t>
            </a:r>
          </a:p>
        </p:txBody>
      </p:sp>
      <p:sp>
        <p:nvSpPr>
          <p:cNvPr id="7" name=""/>
          <p:cNvSpPr txBox="1"/>
          <p:nvPr/>
        </p:nvSpPr>
        <p:spPr>
          <a:xfrm>
            <a:off x="514350" y="121920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Guardo el archivo con mi nombre y el número de la convocatoria.]]></a:t>
            </a:r>
          </a:p>
        </p:txBody>
      </p:sp>
      <p:sp>
        <p:nvSpPr>
          <p:cNvPr id="8" name=""/>
          <p:cNvSpPr txBox="1"/>
          <p:nvPr/>
        </p:nvSpPr>
        <p:spPr>
          <a:xfrm>
            <a:off x="514350" y="1628775"/>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página puede tener tres párrafos y no más. Si se alarga, se vuelve novela y pierdes el hilo de lo que puedes hacer. Escribe a mano o en la computadora, da igual; lo que importa es que puedas leerla después y marcar frases. La página se guarda: es un borrador de trabajo, no una carta para nadie.]]></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4. La lectura en dos columnas]]></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t-r01-oa05"/>
              </a:rPr>
              <a:t><![CDATA[Scripting: escribir como si y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6 / 60]]></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lectura se hace con dos lápices y una pregunta por frase: ¿esto depende de mí y cabe esta semana? Si la respuesta es sí, la frase es acción posible. Si depende de otra persona, de una institución o de la suerte, es fantasía, aunque esté escrita en presente y suene muy concreta. La fantasía no es un pecado: es material para detectar qué parte del resultado no controlas.]]></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4. La lectura en dos columnas]]></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t-r01-oa05"/>
              </a:rPr>
              <a:t><![CDATA[Scripting: escribir como si y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7 / 60]]></a:t>
            </a:r>
          </a:p>
        </p:txBody>
      </p:sp>
      <p:sp>
        <p:nvSpPr>
          <p:cNvPr id="7" name=""/>
          <p:cNvSpPr txBox="1"/>
          <p:nvPr/>
        </p:nvSpPr>
        <p:spPr>
          <a:xfrm>
            <a:off x="514350" y="1352550"/>
            <a:ext cx="8115300" cy="466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600" spc="0" u="none" cap="none">
                <a:solidFill>
                  <a:srgbClr val="172033">
                    <a:alpha val="100000"/>
                  </a:srgbClr>
                </a:solidFill>
                <a:latin typeface="Calibri"/>
              </a:rPr>
              <a:t><![CDATA[Imagen no disponible]]></a:t>
            </a:r>
          </a:p>
        </p:txBody>
      </p:sp>
      <p:sp>
        <p:nvSpPr>
          <p:cNvPr id="8" name=""/>
          <p:cNvSpPr txBox="1"/>
          <p:nvPr/>
        </p:nvSpPr>
        <p:spPr>
          <a:xfrm>
            <a:off x="514350" y="1952625"/>
            <a:ext cx="8115300" cy="10001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La fila del ensayo es la que más se olvida: hay frases que no son tareas pero te preparan, como repasar una respuesta en voz alta. No se tachan; se practican.]]></a:t>
            </a:r>
          </a:p>
        </p:txBody>
      </p:sp>
      <p:sp>
        <p:nvSpPr>
          <p:cNvPr id="9" name=""/>
          <p:cNvSpPr txBox="1"/>
          <p:nvPr/>
        </p:nvSpPr>
        <p:spPr>
          <a:xfrm>
            <a:off x="514350" y="3067050"/>
            <a:ext cx="8115300" cy="542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La imagen vectorial assets/fig-atr-rit-guion-tabla.svg no se pudo convertir a un formato editable compatible.]]></a:t>
            </a:r>
          </a:p>
        </p:txBody>
      </p:sp>
      <p:sp>
        <p:nvSpPr>
          <p:cNvPr id="10" name="" descr=""/>
          <p:cNvSpPr/>
          <p:nvPr/>
        </p:nvSpPr>
        <p:spPr>
          <a:xfrm>
            <a:off x="514350" y="3781425"/>
            <a:ext cx="2667000" cy="495300"/>
          </a:xfrm>
          <a:prstGeom prst="roundRect">
            <a:avLst/>
          </a:prstGeom>
          <a:solidFill>
            <a:srgbClr val="5C6577">
              <a:alpha val="100000"/>
            </a:srgbClr>
          </a:solidFill>
          <a:ln w="9525">
            <a:noFill/>
          </a:ln>
        </p:spPr>
        <p:txBody>
          <a:bodyPr vertOverflow="clip" rtlCol="0" anchor="ctr"/>
          <a:lstStyle/>
          <a:p>
            <a:pPr algn="ctr"/>
            <a:r>
              <a:t/>
            </a:r>
          </a:p>
        </p:txBody>
      </p:sp>
      <p:sp>
        <p:nvSpPr>
          <p:cNvPr id="11" name=""/>
          <p:cNvSpPr txBox="1"/>
          <p:nvPr/>
        </p:nvSpPr>
        <p:spPr>
          <a:xfrm>
            <a:off x="685800" y="3905250"/>
            <a:ext cx="2324100" cy="266700"/>
          </a:xfrm>
          <a:prstGeom prst="rect">
            <a:avLst/>
          </a:prstGeom>
          <a:noFill/>
        </p:spPr>
        <p:txBody>
          <a:bodyPr anchor="ctr" anchorCtr="0" rtlCol="0" vert="horz" bIns="0" lIns="0" rIns="0" tIns="0">
            <a:noAutofit/>
          </a:bodyPr>
          <a:lstStyle/>
          <a:p>
            <a:pPr algn="ctr" rtl="0" fontAlgn="ctr" marL="0" marR="0" indent="0" lvl="0">
              <a:lnSpc>
                <a:spcPct val="100000"/>
              </a:lnSpc>
              <a:spcBef>
                <a:spcPts val="0"/>
              </a:spcBef>
              <a:spcAft>
                <a:spcPts val="0"/>
              </a:spcAft>
            </a:pPr>
            <a:r>
              <a:rPr lang="en-US" b="1" strike="noStrike" sz="2000" spc="0" u="none" cap="none">
                <a:solidFill>
                  <a:srgbClr val="FFFFFF">
                    <a:alpha val="100000"/>
                  </a:srgbClr>
                </a:solidFill>
                <a:latin typeface="Calibri"/>
                <a:hlinkClick r:id="rId4" tooltip="Abrir el OA"/>
              </a:rPr>
              <a:t><![CDATA[Abrir el OA]]></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4. La lectura en dos columnas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t-r01-oa05"/>
              </a:rPr>
              <a:t><![CDATA[Scripting: escribir como si y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8 / 60]]></a:t>
            </a:r>
          </a:p>
        </p:txBody>
      </p:sp>
      <p:sp>
        <p:nvSpPr>
          <p:cNvPr id="7" name="" descr=""/>
          <p:cNvSpPr/>
          <p:nvPr/>
        </p:nvSpPr>
        <p:spPr>
          <a:xfrm>
            <a:off x="514350" y="3190875"/>
            <a:ext cx="8115300" cy="1438275"/>
          </a:xfrm>
          <a:prstGeom prst="roundRect">
            <a:avLst/>
          </a:prstGeom>
          <a:solidFill>
            <a:srgbClr val="EAF5EF">
              <a:alpha val="100000"/>
            </a:srgbClr>
          </a:solidFill>
          <a:ln w="9525">
            <a:solidFill>
              <a:srgbClr val="B7DCCB">
                <a:alpha val="100000"/>
              </a:srgbClr>
            </a:solidFill>
          </a:ln>
        </p:spPr>
        <p:txBody>
          <a:bodyPr vertOverflow="clip" rtlCol="0" anchor="ctr"/>
          <a:lstStyle/>
          <a:p>
            <a:pPr algn="ctr"/>
            <a:r>
              <a:t/>
            </a:r>
          </a:p>
        </p:txBody>
      </p:sp>
      <p:sp>
        <p:nvSpPr>
          <p:cNvPr id="8" name="" descr=""/>
          <p:cNvSpPr/>
          <p:nvPr/>
        </p:nvSpPr>
        <p:spPr>
          <a:xfrm>
            <a:off x="514350" y="3190875"/>
            <a:ext cx="38100" cy="1438275"/>
          </a:xfrm>
          <a:prstGeom prst="roundRect">
            <a:avLst/>
          </a:prstGeom>
          <a:solidFill>
            <a:srgbClr val="B7DCCB">
              <a:alpha val="100000"/>
            </a:srgbClr>
          </a:solidFill>
          <a:ln w="9525">
            <a:noFill/>
          </a:ln>
        </p:spPr>
        <p:txBody>
          <a:bodyPr vertOverflow="clip" rtlCol="0" anchor="ctr"/>
          <a:lstStyle/>
          <a:p>
            <a:pPr algn="ctr"/>
            <a:r>
              <a:t/>
            </a:r>
          </a:p>
        </p:txBody>
      </p:sp>
      <p:sp>
        <p:nvSpPr>
          <p:cNvPr id="9"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Hay una tercera categoría que conviene separar: el relleno. Son frases que no son acción ni fantasía, sino adornos: «y soy feliz», «y todo fluye», «y las cosas se acomodan». No se tachan por malas, se tachan porque no dicen nada que puedas usar. Si al quitar el relleno la página se queda corta, es que había poco que ensayar.]]></a:t>
            </a:r>
          </a:p>
        </p:txBody>
      </p:sp>
      <p:sp>
        <p:nvSpPr>
          <p:cNvPr id="10" name=""/>
          <p:cNvSpPr txBox="1"/>
          <p:nvPr/>
        </p:nvSpPr>
        <p:spPr>
          <a:xfrm>
            <a:off x="685800" y="3267075"/>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a prueba de la frase]]></a:t>
            </a:r>
          </a:p>
        </p:txBody>
      </p:sp>
      <p:sp>
        <p:nvSpPr>
          <p:cNvPr id="11" name=""/>
          <p:cNvSpPr txBox="1"/>
          <p:nvPr/>
        </p:nvSpPr>
        <p:spPr>
          <a:xfrm>
            <a:off x="685800" y="3676650"/>
            <a:ext cx="77724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Tapa la página y di en voz alta qué harás esta semana gracias a lo que escribiste. Si la respuesta es una tarea con fecha, la página trabaja. Si es solo una sensación, todavía no.]]></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4. La lectura en dos columnas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t-r01-oa05"/>
              </a:rPr>
              <a:t><![CDATA[Scripting: escribir como si y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9 / 60]]></a:t>
            </a:r>
          </a:p>
        </p:txBody>
      </p:sp>
      <p:sp>
        <p:nvSpPr>
          <p:cNvPr id="7" name=""/>
          <p:cNvSpPr txBox="1"/>
          <p:nvPr/>
        </p:nvSpPr>
        <p:spPr>
          <a:xfrm>
            <a:off x="514350" y="121920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tas prácticas acompañan y no sustituyen la atención de un profesional de la salud mental. Y en lo económico: esto es orientación general y no asesoría financiera personalizada.]]></a:t>
            </a:r>
          </a:p>
        </p:txBody>
      </p:sp>
      <p:sp>
        <p:nvSpPr>
          <p:cNvPr id="8" name=""/>
          <p:cNvSpPr txBox="1"/>
          <p:nvPr/>
        </p:nvSpPr>
        <p:spPr>
          <a:xfrm>
            <a:off x="514350" y="22860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límite es claro: la página acompaña la preparación de una conversación o de una solicitud, y no sustituye a un profesional cuando el tema es salud, ni a un asesor cuando el tema es dinero. Si la escena que escribes es una entrevista de trabajo, la página te ayuda a prepararla; si es una deuda, la página no la paga.]]></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Dos ejemplos resueltos]]></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t-r01-oa05"/>
              </a:rPr>
              <a:t><![CDATA[Scripting: escribir como si y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0 / 60]]></a:t>
            </a:r>
          </a:p>
        </p:txBody>
      </p:sp>
      <p:sp>
        <p:nvSpPr>
          <p:cNvPr id="7" name=""/>
          <p:cNvSpPr txBox="1"/>
          <p:nvPr/>
        </p:nvSpPr>
        <p:spPr>
          <a:xfrm>
            <a:off x="514350" y="121920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os dos casos son ficticios y sirven para practicar la lectura. No son testimonios ni personas reales.]]></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t-r01-oa05"/>
              </a:rPr>
              <a:t><![CDATA[Scripting: escribir como si y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1 / 60]]></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Dos ejemplos resueltos · Ejemplo resuelto 1: la página de la entrevista · Paso 1 de 4]]></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1. La escena]]></a:t>
            </a:r>
          </a:p>
        </p:txBody>
      </p:sp>
      <p:sp>
        <p:nvSpPr>
          <p:cNvPr id="9" name=""/>
          <p:cNvSpPr txBox="1"/>
          <p:nvPr/>
        </p:nvSpPr>
        <p:spPr>
          <a:xfrm>
            <a:off x="514350" y="24479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a persona escribe un martes a las nueve de la mañana, en la sala de espera de una entrevista. Describe la silla, el ruido del aire, el curriculum en la mano y la primera pregunta que espera.]]></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t-r01-oa05"/>
              </a:rPr>
              <a:t><![CDATA[Scripting: escribir como si y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2 / 60]]></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Dos ejemplos resueltos · Ejemplo resuelto 1: la página de la entrevista · Paso 2 de 4]]></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2. Las frases de acción]]></a:t>
            </a:r>
          </a:p>
        </p:txBody>
      </p:sp>
      <p:sp>
        <p:nvSpPr>
          <p:cNvPr id="9" name=""/>
          <p:cNvSpPr txBox="1"/>
          <p:nvPr/>
        </p:nvSpPr>
        <p:spPr>
          <a:xfrm>
            <a:off x="514350" y="24479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ubraya las que dependen de ella: repasar en voz alta la respuesta sobre su último trabajo, llevar dos copias del curriculum, preguntar por los siguientes pasos. Cada una cabe en la semana.]]></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t-r01-oa05"/>
              </a:rPr>
              <a:t><![CDATA[Scripting: escribir como si y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3 / 60]]></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Dos ejemplos resueltos · Ejemplo resuelto 1: la página de la entrevista · Paso 3 de 4]]></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3. Las frases de fantasía]]></a:t>
            </a:r>
          </a:p>
        </p:txBody>
      </p:sp>
      <p:sp>
        <p:nvSpPr>
          <p:cNvPr id="9" name=""/>
          <p:cNvSpPr txBox="1"/>
          <p:nvPr/>
        </p:nvSpPr>
        <p:spPr>
          <a:xfrm>
            <a:off x="514350" y="24479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Marca las que dependen de otros: que el entrevistador la elija en el acto, que el sueldo sea el doble, que empiece el lunes. Son deseos legítimos, pero no son tareas.]]></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t-r01-oa05"/>
              </a:rPr>
              <a:t><![CDATA[Scripting: escribir como si y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4 / 60]]></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Dos ejemplos resueltos · Ejemplo resuelto 1: la página de la entrevista · Paso 4 de 4]]></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4. La decisión]]></a:t>
            </a:r>
          </a:p>
        </p:txBody>
      </p:sp>
      <p:sp>
        <p:nvSpPr>
          <p:cNvPr id="9" name=""/>
          <p:cNvSpPr txBox="1"/>
          <p:nvPr/>
        </p:nvSpPr>
        <p:spPr>
          <a:xfrm>
            <a:off x="514350" y="24479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ige una sola acción de la lista y le pone fecha. La página se guarda con la fecha al pie. Si la entrevista ocurre, compara lo que ensayó con lo que pasó.]]></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Dos ejemplos resueltos · Ejemplo resuelto 2: la página del taller · Paso 1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t-r01-oa05"/>
              </a:rPr>
              <a:t><![CDATA[Scripting: escribir como si y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5 / 60]]></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1. La escena]]></a:t>
            </a:r>
          </a:p>
        </p:txBody>
      </p:sp>
      <p:sp>
        <p:nvSpPr>
          <p:cNvPr id="8" name=""/>
          <p:cNvSpPr txBox="1"/>
          <p:nvPr/>
        </p:nvSpPr>
        <p:spPr>
          <a:xfrm>
            <a:off x="514350" y="163830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Otra persona escribe el sábado por la mañana en un salón con doce sillas, su libreta y una lista de nombres. Describe cómo saluda, cómo empieza y qué pregunta primero.]]></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Dos ejemplos resueltos · Ejemplo resuelto 2: la página del taller · Paso 2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t-r01-oa05"/>
              </a:rPr>
              <a:t><![CDATA[Scripting: escribir como si y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6 / 60]]></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2. Lo que se puede ensayar]]></a:t>
            </a:r>
          </a:p>
        </p:txBody>
      </p:sp>
      <p:sp>
        <p:nvSpPr>
          <p:cNvPr id="8" name=""/>
          <p:cNvSpPr txBox="1"/>
          <p:nvPr/>
        </p:nvSpPr>
        <p:spPr>
          <a:xfrm>
            <a:off x="514350" y="163830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apertura, la explicación del ejercicio y la respuesta a la pregunta más difícil. Todo eso se puede decir en voz alta antes del sábado.]]></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Dos ejemplos resueltos · Ejemplo resuelto 2: la página del taller · Paso 3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t-r01-oa05"/>
              </a:rPr>
              <a:t><![CDATA[Scripting: escribir como si y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7 / 60]]></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3. Lo que no se puede ensayar]]></a:t>
            </a:r>
          </a:p>
        </p:txBody>
      </p:sp>
      <p:sp>
        <p:nvSpPr>
          <p:cNvPr id="8" name=""/>
          <p:cNvSpPr txBox="1"/>
          <p:nvPr/>
        </p:nvSpPr>
        <p:spPr>
          <a:xfrm>
            <a:off x="514350" y="163830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Que llegue gente, que el lugar se vea lleno, que alguien compre al final. Eso depende de otras personas y del azar; se planifica, no se ensaya.]]></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Dos ejemplos resueltos · Ejemplo resuelto 2: la página del taller · Paso 4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t-r01-oa05"/>
              </a:rPr>
              <a:t><![CDATA[Scripting: escribir como si y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8 / 60]]></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4. El recorte]]></a:t>
            </a:r>
          </a:p>
        </p:txBody>
      </p:sp>
      <p:sp>
        <p:nvSpPr>
          <p:cNvPr id="8" name=""/>
          <p:cNvSpPr txBox="1"/>
          <p:nvPr/>
        </p:nvSpPr>
        <p:spPr>
          <a:xfrm>
            <a:off x="514350" y="163830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página se queda con las tres frases que se pueden practicar. El resto pasa a una lista de supuestos: cosas que pueden pasar y para las que hay un plan B, no una escena.]]></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6. Tu página y su lectur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t-r01-oa05"/>
              </a:rPr>
              <a:t><![CDATA[Scripting: escribir como si y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9 / 60]]></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producto es una página y una lectura. Escribe la página en presente, con una escena y una decisión. Después léela con dos lápices: uno para la acción posible, otro para la fantasía. Al final, en el margen, anota la única acción que harás esta semana y el día. Esa nota es el producto real: la página es el borrador, la acción es lo que se puede probar.]]></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6. Tu página y su lectur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t-r01-oa05"/>
              </a:rPr>
              <a:t><![CDATA[Scripting: escribir como si y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0 / 60]]></a:t>
            </a:r>
          </a:p>
        </p:txBody>
      </p:sp>
      <p:sp>
        <p:nvSpPr>
          <p:cNvPr id="7" name=""/>
          <p:cNvSpPr txBox="1"/>
          <p:nvPr/>
        </p:nvSpPr>
        <p:spPr>
          <a:xfrm>
            <a:off x="514350" y="1352550"/>
            <a:ext cx="8115300" cy="466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600" spc="0" u="none" cap="none">
                <a:solidFill>
                  <a:srgbClr val="172033">
                    <a:alpha val="100000"/>
                  </a:srgbClr>
                </a:solidFill>
                <a:latin typeface="Calibri"/>
              </a:rPr>
              <a:t><![CDATA[Imagen no disponible]]></a:t>
            </a:r>
          </a:p>
        </p:txBody>
      </p:sp>
      <p:sp>
        <p:nvSpPr>
          <p:cNvPr id="8" name=""/>
          <p:cNvSpPr txBox="1"/>
          <p:nvPr/>
        </p:nvSpPr>
        <p:spPr>
          <a:xfrm>
            <a:off x="514350" y="1952625"/>
            <a:ext cx="8115300" cy="6858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Mira el tercer peldaño: es el que separa la escritura de guion de un cuento. Sin una decisión, la página es literatura.]]></a:t>
            </a:r>
          </a:p>
        </p:txBody>
      </p:sp>
      <p:sp>
        <p:nvSpPr>
          <p:cNvPr id="9" name=""/>
          <p:cNvSpPr txBox="1"/>
          <p:nvPr/>
        </p:nvSpPr>
        <p:spPr>
          <a:xfrm>
            <a:off x="514350" y="2752725"/>
            <a:ext cx="8115300" cy="542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La imagen vectorial assets/fig-atr-rit-guion-cascada.svg no se pudo convertir a un formato editable compatible.]]></a:t>
            </a:r>
          </a:p>
        </p:txBody>
      </p:sp>
      <p:sp>
        <p:nvSpPr>
          <p:cNvPr id="10" name="" descr=""/>
          <p:cNvSpPr/>
          <p:nvPr/>
        </p:nvSpPr>
        <p:spPr>
          <a:xfrm>
            <a:off x="514350" y="3771900"/>
            <a:ext cx="2667000" cy="495300"/>
          </a:xfrm>
          <a:prstGeom prst="roundRect">
            <a:avLst/>
          </a:prstGeom>
          <a:solidFill>
            <a:srgbClr val="5C6577">
              <a:alpha val="100000"/>
            </a:srgbClr>
          </a:solidFill>
          <a:ln w="9525">
            <a:noFill/>
          </a:ln>
        </p:spPr>
        <p:txBody>
          <a:bodyPr vertOverflow="clip" rtlCol="0" anchor="ctr"/>
          <a:lstStyle/>
          <a:p>
            <a:pPr algn="ctr"/>
            <a:r>
              <a:t/>
            </a:r>
          </a:p>
        </p:txBody>
      </p:sp>
      <p:sp>
        <p:nvSpPr>
          <p:cNvPr id="11" name=""/>
          <p:cNvSpPr txBox="1"/>
          <p:nvPr/>
        </p:nvSpPr>
        <p:spPr>
          <a:xfrm>
            <a:off x="685800" y="3895725"/>
            <a:ext cx="2324100" cy="266700"/>
          </a:xfrm>
          <a:prstGeom prst="rect">
            <a:avLst/>
          </a:prstGeom>
          <a:noFill/>
        </p:spPr>
        <p:txBody>
          <a:bodyPr anchor="ctr" anchorCtr="0" rtlCol="0" vert="horz" bIns="0" lIns="0" rIns="0" tIns="0">
            <a:noAutofit/>
          </a:bodyPr>
          <a:lstStyle/>
          <a:p>
            <a:pPr algn="ctr" rtl="0" fontAlgn="ctr" marL="0" marR="0" indent="0" lvl="0">
              <a:lnSpc>
                <a:spcPct val="100000"/>
              </a:lnSpc>
              <a:spcBef>
                <a:spcPts val="0"/>
              </a:spcBef>
              <a:spcAft>
                <a:spcPts val="0"/>
              </a:spcAft>
            </a:pPr>
            <a:r>
              <a:rPr lang="en-US" b="1" strike="noStrike" sz="2000" spc="0" u="none" cap="none">
                <a:solidFill>
                  <a:srgbClr val="FFFFFF">
                    <a:alpha val="100000"/>
                  </a:srgbClr>
                </a:solidFill>
                <a:latin typeface="Calibri"/>
                <a:hlinkClick r:id="rId4" tooltip="Abrir el OA"/>
              </a:rPr>
              <a:t><![CDATA[Abrir el OA]]></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6. Tu página y su lectur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t-r01-oa05"/>
              </a:rPr>
              <a:t><![CDATA[Scripting: escribir como si y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1 / 60]]></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la página te deja una sensación agradable y ninguna tarea, no es un fracaso: es información. Quiere decir que lo que escribiste todavía no tiene un primer paso a tu alcance. Busca uno más pequeño. La escritura de guion sirve cuando termina en algo que puedes hacer con las manos, no cuando termina en una emoción que se va con el día.]]></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 · Opción múltipl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t-r01-oa05"/>
              </a:rPr>
              <a:t><![CDATA[Scripting: escribir como si y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2 / 6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6. Tu página y su lectura]]></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Qué distingue a la escritura de guion de un diario?]]></a:t>
            </a:r>
          </a:p>
        </p:txBody>
      </p:sp>
      <p:sp>
        <p:nvSpPr>
          <p:cNvPr id="9" name=""/>
          <p:cNvSpPr txBox="1"/>
          <p:nvPr/>
        </p:nvSpPr>
        <p:spPr>
          <a:xfrm>
            <a:off x="666750" y="199072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Que se escribe en tercera persona y en pasado, como una crónica.]]></a:t>
            </a:r>
          </a:p>
        </p:txBody>
      </p:sp>
      <p:sp>
        <p:nvSpPr>
          <p:cNvPr id="10" name=""/>
          <p:cNvSpPr txBox="1"/>
          <p:nvPr/>
        </p:nvSpPr>
        <p:spPr>
          <a:xfrm>
            <a:off x="666750" y="2371725"/>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Que describe una escena en presente como si ya ocurriera, con una decisión.]]></a:t>
            </a:r>
          </a:p>
        </p:txBody>
      </p:sp>
      <p:sp>
        <p:nvSpPr>
          <p:cNvPr id="11" name=""/>
          <p:cNvSpPr txBox="1"/>
          <p:nvPr/>
        </p:nvSpPr>
        <p:spPr>
          <a:xfrm>
            <a:off x="666750" y="306705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Que se escribe solo cuando la meta ya se cumplió.]]></a:t>
            </a:r>
          </a:p>
        </p:txBody>
      </p:sp>
      <p:sp>
        <p:nvSpPr>
          <p:cNvPr id="12" name=""/>
          <p:cNvSpPr txBox="1"/>
          <p:nvPr/>
        </p:nvSpPr>
        <p:spPr>
          <a:xfrm>
            <a:off x="666750" y="344805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Que no se puede leer después ni marcar frases.]]></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2 · Verdadero o fals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t-r01-oa05"/>
              </a:rPr>
              <a:t><![CDATA[Scripting: escribir como si y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3 / 6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6. Tu página y su lectura]]></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Escribir una escena en presente hace que el resultado ocurra.]]></a:t>
            </a:r>
          </a:p>
        </p:txBody>
      </p:sp>
      <p:sp>
        <p:nvSpPr>
          <p:cNvPr id="9" name=""/>
          <p:cNvSpPr txBox="1"/>
          <p:nvPr/>
        </p:nvSpPr>
        <p:spPr>
          <a:xfrm>
            <a:off x="666750" y="199072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Verdadero]]></a:t>
            </a:r>
          </a:p>
        </p:txBody>
      </p:sp>
      <p:sp>
        <p:nvSpPr>
          <p:cNvPr id="10" name=""/>
          <p:cNvSpPr txBox="1"/>
          <p:nvPr/>
        </p:nvSpPr>
        <p:spPr>
          <a:xfrm>
            <a:off x="666750" y="237172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Falso]]></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3 · Completar la fras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t-r01-oa05"/>
              </a:rPr>
              <a:t><![CDATA[Scripting: escribir como si y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4 / 6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6. Tu página y su lectura]]></a:t>
            </a:r>
          </a:p>
        </p:txBody>
      </p:sp>
      <p:sp>
        <p:nvSpPr>
          <p:cNvPr id="8" name=""/>
          <p:cNvSpPr txBox="1"/>
          <p:nvPr/>
        </p:nvSpPr>
        <p:spPr>
          <a:xfrm>
            <a:off x="514350" y="154305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La página se escribe en ___ y se lee separando la acción posible de la ___.]]></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4 · Relacion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t-r01-oa05"/>
              </a:rPr>
              <a:t><![CDATA[Scripting: escribir como si y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5 / 6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6. Tu página y su lectura]]></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Une cada tipo de frase con lo que describe.]]></a:t>
            </a:r>
          </a:p>
        </p:txBody>
      </p:sp>
      <p:sp>
        <p:nvSpPr>
          <p:cNvPr id="9" name=""/>
          <p:cNvSpPr txBox="1"/>
          <p:nvPr/>
        </p:nvSpPr>
        <p:spPr>
          <a:xfrm>
            <a:off x="514350" y="19907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olumna A]]></a:t>
            </a:r>
          </a:p>
        </p:txBody>
      </p:sp>
      <p:sp>
        <p:nvSpPr>
          <p:cNvPr id="10" name=""/>
          <p:cNvSpPr txBox="1"/>
          <p:nvPr/>
        </p:nvSpPr>
        <p:spPr>
          <a:xfrm>
            <a:off x="514350" y="22669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 Acción posible]]></a:t>
            </a:r>
          </a:p>
        </p:txBody>
      </p:sp>
      <p:sp>
        <p:nvSpPr>
          <p:cNvPr id="11" name=""/>
          <p:cNvSpPr txBox="1"/>
          <p:nvPr/>
        </p:nvSpPr>
        <p:spPr>
          <a:xfrm>
            <a:off x="514350" y="261937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2. Ensayo]]></a:t>
            </a:r>
          </a:p>
        </p:txBody>
      </p:sp>
      <p:sp>
        <p:nvSpPr>
          <p:cNvPr id="12" name=""/>
          <p:cNvSpPr txBox="1"/>
          <p:nvPr/>
        </p:nvSpPr>
        <p:spPr>
          <a:xfrm>
            <a:off x="514350" y="29718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3. Fantasía]]></a:t>
            </a:r>
          </a:p>
        </p:txBody>
      </p:sp>
      <p:sp>
        <p:nvSpPr>
          <p:cNvPr id="13" name=""/>
          <p:cNvSpPr txBox="1"/>
          <p:nvPr/>
        </p:nvSpPr>
        <p:spPr>
          <a:xfrm>
            <a:off x="514350" y="33242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4. Relleno]]></a:t>
            </a:r>
          </a:p>
        </p:txBody>
      </p:sp>
      <p:sp>
        <p:nvSpPr>
          <p:cNvPr id="14" name=""/>
          <p:cNvSpPr txBox="1"/>
          <p:nvPr/>
        </p:nvSpPr>
        <p:spPr>
          <a:xfrm>
            <a:off x="514350" y="367665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olumna B]]></a:t>
            </a:r>
          </a:p>
        </p:txBody>
      </p:sp>
      <p:sp>
        <p:nvSpPr>
          <p:cNvPr id="15" name=""/>
          <p:cNvSpPr txBox="1"/>
          <p:nvPr/>
        </p:nvSpPr>
        <p:spPr>
          <a:xfrm>
            <a:off x="628650" y="39528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Un detalle que te prepara]]></a:t>
            </a:r>
          </a:p>
        </p:txBody>
      </p:sp>
      <p:sp>
        <p:nvSpPr>
          <p:cNvPr id="16" name=""/>
          <p:cNvSpPr txBox="1"/>
          <p:nvPr/>
        </p:nvSpPr>
        <p:spPr>
          <a:xfrm>
            <a:off x="628650" y="43053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Un resultado que depende de otros]]></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4 · Relacion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t-r01-oa05"/>
              </a:rPr>
              <a:t><![CDATA[Scripting: escribir como si y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6 / 60]]></a:t>
            </a:r>
          </a:p>
        </p:txBody>
      </p:sp>
      <p:sp>
        <p:nvSpPr>
          <p:cNvPr id="7" name=""/>
          <p:cNvSpPr txBox="1"/>
          <p:nvPr/>
        </p:nvSpPr>
        <p:spPr>
          <a:xfrm>
            <a:off x="628650" y="12192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Una frase que no añade nada]]></a:t>
            </a:r>
          </a:p>
        </p:txBody>
      </p:sp>
      <p:sp>
        <p:nvSpPr>
          <p:cNvPr id="8" name=""/>
          <p:cNvSpPr txBox="1"/>
          <p:nvPr/>
        </p:nvSpPr>
        <p:spPr>
          <a:xfrm>
            <a:off x="628650" y="15716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Depende de ti y cabe esta semana]]></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5 · Clasific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t-r01-oa05"/>
              </a:rPr>
              <a:t><![CDATA[Scripting: escribir como si y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7 / 6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6. Tu página y su lectura]]></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Clasifica cada frase de la página según lo que es.]]></a:t>
            </a:r>
          </a:p>
        </p:txBody>
      </p:sp>
      <p:sp>
        <p:nvSpPr>
          <p:cNvPr id="9" name=""/>
          <p:cNvSpPr txBox="1"/>
          <p:nvPr/>
        </p:nvSpPr>
        <p:spPr>
          <a:xfrm>
            <a:off x="514350" y="19907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ategorías]]></a:t>
            </a:r>
          </a:p>
        </p:txBody>
      </p:sp>
      <p:sp>
        <p:nvSpPr>
          <p:cNvPr id="10" name=""/>
          <p:cNvSpPr txBox="1"/>
          <p:nvPr/>
        </p:nvSpPr>
        <p:spPr>
          <a:xfrm>
            <a:off x="628650" y="22669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Acción posible]]></a:t>
            </a:r>
          </a:p>
        </p:txBody>
      </p:sp>
      <p:sp>
        <p:nvSpPr>
          <p:cNvPr id="11" name=""/>
          <p:cNvSpPr txBox="1"/>
          <p:nvPr/>
        </p:nvSpPr>
        <p:spPr>
          <a:xfrm>
            <a:off x="628650" y="26193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Fantasía]]></a:t>
            </a:r>
          </a:p>
        </p:txBody>
      </p:sp>
      <p:sp>
        <p:nvSpPr>
          <p:cNvPr id="12" name=""/>
          <p:cNvSpPr txBox="1"/>
          <p:nvPr/>
        </p:nvSpPr>
        <p:spPr>
          <a:xfrm>
            <a:off x="514350" y="29718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 Repasar en voz alta la respuesta sobre tu último trabajo]]></a:t>
            </a:r>
          </a:p>
        </p:txBody>
      </p:sp>
      <p:sp>
        <p:nvSpPr>
          <p:cNvPr id="13" name=""/>
          <p:cNvSpPr txBox="1"/>
          <p:nvPr/>
        </p:nvSpPr>
        <p:spPr>
          <a:xfrm>
            <a:off x="514350" y="33337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2. Que el comité te acepte en el acto]]></a:t>
            </a:r>
          </a:p>
        </p:txBody>
      </p:sp>
      <p:sp>
        <p:nvSpPr>
          <p:cNvPr id="14" name=""/>
          <p:cNvSpPr txBox="1"/>
          <p:nvPr/>
        </p:nvSpPr>
        <p:spPr>
          <a:xfrm>
            <a:off x="514350" y="36957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3. Llevar dos copias del curriculum]]></a:t>
            </a:r>
          </a:p>
        </p:txBody>
      </p:sp>
      <p:sp>
        <p:nvSpPr>
          <p:cNvPr id="15" name=""/>
          <p:cNvSpPr txBox="1"/>
          <p:nvPr/>
        </p:nvSpPr>
        <p:spPr>
          <a:xfrm>
            <a:off x="514350" y="40576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4. Que el sueldo sea el doble desde el primer mes]]></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5 · Clasific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t-r01-oa05"/>
              </a:rPr>
              <a:t><![CDATA[Scripting: escribir como si y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8 / 60]]></a:t>
            </a:r>
          </a:p>
        </p:txBody>
      </p:sp>
      <p:sp>
        <p:nvSpPr>
          <p:cNvPr id="7" name=""/>
          <p:cNvSpPr txBox="1"/>
          <p:nvPr/>
        </p:nvSpPr>
        <p:spPr>
          <a:xfrm>
            <a:off x="514350" y="12192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5. Escribir al coordinador si no hay respuesta en tres semanas]]></a:t>
            </a:r>
          </a:p>
        </p:txBody>
      </p:sp>
      <p:sp>
        <p:nvSpPr>
          <p:cNvPr id="8" name=""/>
          <p:cNvSpPr txBox="1"/>
          <p:nvPr/>
        </p:nvSpPr>
        <p:spPr>
          <a:xfrm>
            <a:off x="514350" y="15811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6. Que todo salga perfecto sin hacer nada]]></a:t>
            </a:r>
          </a:p>
        </p:txBody>
      </p:sp>
      <p:sp>
        <p:nvSpPr>
          <p:cNvPr id="9" name=""/>
          <p:cNvSpPr txBox="1"/>
          <p:nvPr/>
        </p:nvSpPr>
        <p:spPr>
          <a:xfrm>
            <a:off x="514350" y="19431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lasifica cada elemento en una de las categorías.]]></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6 · Ordenar la secuenci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t-r01-oa05"/>
              </a:rPr>
              <a:t><![CDATA[Scripting: escribir como si y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9 / 6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6. Tu página y su lectura]]></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Ordena los pasos para escribir y leer una página de guion.]]></a:t>
            </a:r>
          </a:p>
        </p:txBody>
      </p:sp>
      <p:sp>
        <p:nvSpPr>
          <p:cNvPr id="9" name=""/>
          <p:cNvSpPr txBox="1"/>
          <p:nvPr/>
        </p:nvSpPr>
        <p:spPr>
          <a:xfrm>
            <a:off x="628650" y="19907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Elegir una escena concreta, con lugar y hora]]></a:t>
            </a:r>
          </a:p>
        </p:txBody>
      </p:sp>
      <p:sp>
        <p:nvSpPr>
          <p:cNvPr id="10" name=""/>
          <p:cNvSpPr txBox="1"/>
          <p:nvPr/>
        </p:nvSpPr>
        <p:spPr>
          <a:xfrm>
            <a:off x="628650" y="23526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Anotar una acción con fecha en el margen]]></a:t>
            </a:r>
          </a:p>
        </p:txBody>
      </p:sp>
      <p:sp>
        <p:nvSpPr>
          <p:cNvPr id="11" name=""/>
          <p:cNvSpPr txBox="1"/>
          <p:nvPr/>
        </p:nvSpPr>
        <p:spPr>
          <a:xfrm>
            <a:off x="628650" y="27146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Escribirla en presente y en primera persona]]></a:t>
            </a:r>
          </a:p>
        </p:txBody>
      </p:sp>
      <p:sp>
        <p:nvSpPr>
          <p:cNvPr id="12" name=""/>
          <p:cNvSpPr txBox="1"/>
          <p:nvPr/>
        </p:nvSpPr>
        <p:spPr>
          <a:xfrm>
            <a:off x="628650" y="30765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Marcar con dos lápices acción posible y fantasía]]></a:t>
            </a:r>
          </a:p>
        </p:txBody>
      </p:sp>
      <p:sp>
        <p:nvSpPr>
          <p:cNvPr id="13" name=""/>
          <p:cNvSpPr txBox="1"/>
          <p:nvPr/>
        </p:nvSpPr>
        <p:spPr>
          <a:xfrm>
            <a:off x="628650" y="34385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 Añadir una decisión que dependa de ti]]></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7 · Detective de errores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t-r01-oa05"/>
              </a:rPr>
              <a:t><![CDATA[Scripting: escribir como si y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0 / 6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6. Tu página y su lectura]]></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Una persona escribió estas cinco frases en su página. Marca las que son fantasía.]]></a:t>
            </a:r>
          </a:p>
        </p:txBody>
      </p:sp>
      <p:sp>
        <p:nvSpPr>
          <p:cNvPr id="9" name=""/>
          <p:cNvSpPr txBox="1"/>
          <p:nvPr/>
        </p:nvSpPr>
        <p:spPr>
          <a:xfrm>
            <a:off x="628650" y="232410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Llego diez minutos antes y repaso la primera respuesta en voz alta.]]></a:t>
            </a:r>
          </a:p>
        </p:txBody>
      </p:sp>
      <p:sp>
        <p:nvSpPr>
          <p:cNvPr id="10" name=""/>
          <p:cNvSpPr txBox="1"/>
          <p:nvPr/>
        </p:nvSpPr>
        <p:spPr>
          <a:xfrm>
            <a:off x="628650" y="299085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El entrevistador me reconoce en el pasillo y me ofrece el puesto antes de empezar.]]></a:t>
            </a:r>
          </a:p>
        </p:txBody>
      </p:sp>
      <p:sp>
        <p:nvSpPr>
          <p:cNvPr id="11" name=""/>
          <p:cNvSpPr txBox="1"/>
          <p:nvPr/>
        </p:nvSpPr>
        <p:spPr>
          <a:xfrm>
            <a:off x="628650" y="36671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Llevo dos copias del curriculum y una lista de preguntas.]]></a:t>
            </a:r>
          </a:p>
        </p:txBody>
      </p:sp>
      <p:sp>
        <p:nvSpPr>
          <p:cNvPr id="12" name=""/>
          <p:cNvSpPr txBox="1"/>
          <p:nvPr/>
        </p:nvSpPr>
        <p:spPr>
          <a:xfrm>
            <a:off x="628650" y="40290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La empresa me duplica el sueldo porque mi energía es distinta.]]></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7 · Detective de errores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t-r01-oa05"/>
              </a:rPr>
              <a:t><![CDATA[Scripting: escribir como si y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1 / 60]]></a:t>
            </a:r>
          </a:p>
        </p:txBody>
      </p:sp>
      <p:sp>
        <p:nvSpPr>
          <p:cNvPr id="7" name=""/>
          <p:cNvSpPr txBox="1"/>
          <p:nvPr/>
        </p:nvSpPr>
        <p:spPr>
          <a:xfrm>
            <a:off x="628650" y="12192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 Si en tres semanas no hay respuesta, escribo al coordinador.]]></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8 · Reflex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t-r01-oa05"/>
              </a:rPr>
              <a:t><![CDATA[Scripting: escribir como si y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2 / 6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6. Tu página y su lectura]]></a:t>
            </a:r>
          </a:p>
        </p:txBody>
      </p:sp>
      <p:sp>
        <p:nvSpPr>
          <p:cNvPr id="8" name=""/>
          <p:cNvSpPr txBox="1"/>
          <p:nvPr/>
        </p:nvSpPr>
        <p:spPr>
          <a:xfrm>
            <a:off x="514350" y="1543050"/>
            <a:ext cx="8115300" cy="17716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Producto de la lección: una página en presente con una escena concreta y una decisión, y su lectura con dos lápices. Al final, en el margen, escribe la única acción que harás esta semana y el día. Guarda la página: al cabo de siete días podrás comparar lo que ensayaste con lo que ocurrió.]]></a:t>
            </a:r>
          </a:p>
        </p:txBody>
      </p:sp>
      <p:sp>
        <p:nvSpPr>
          <p:cNvPr id="9" name=""/>
          <p:cNvSpPr txBox="1"/>
          <p:nvPr/>
        </p:nvSpPr>
        <p:spPr>
          <a:xfrm>
            <a:off x="514350" y="3381375"/>
            <a:ext cx="81153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Pista: Si la escena no tiene hora ni lugar, no es una escena: es un tema. Elige un momento real de tu semana y escríbelo como si ya estuviera pasando. La acción del margen debe caber en una línea.]]></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8 · Reflex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t-r01-oa05"/>
              </a:rPr>
              <a:t><![CDATA[Scripting: escribir como si y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3 / 6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 abierta · las respuestas personales no se incluyen en esta exportación.]]></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6. Tu página y su lectura · Memoria: la página y su lectur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t-r01-oa05"/>
              </a:rPr>
              <a:t><![CDATA[Scripting: escribir como si y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4 / 60]]></a:t>
            </a:r>
          </a:p>
        </p:txBody>
      </p:sp>
      <p:graphicFrame>
        <p:nvGraphicFramePr>
          <p:cNvPr id="7" name="" descr=""/>
          <p:cNvGraphicFramePr>
            <a:graphicFrameLocks noGrp="1"/>
          </p:cNvGraphicFramePr>
          <p:nvPr/>
        </p:nvGraphicFramePr>
        <p:xfrm>
          <a:off x="514350" y="1257300"/>
          <a:ext cx="8115300" cy="3009900"/>
        </p:xfrm>
        <a:graphic>
          <a:graphicData uri="http://schemas.openxmlformats.org/drawingml/2006/table">
            <a:tbl>
              <a:tblPr firstRow="1" bandRow="1"/>
              <a:tblGrid>
                <a:gridCol w="3200400"/>
                <a:gridCol w="4914900"/>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B]]></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scritura de guio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scena en present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resent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omo si ya ocurr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cción posibl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abe esta seman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Fantasí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epende de otro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nsay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racticar los paso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Registr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o que ocurrió de verdad]]></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6. Tu página y su lectura · Memoria: la página y su lectura · Cómo practicar]]></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t-r01-oa05"/>
              </a:rPr>
              <a:t><![CDATA[Scripting: escribir como si y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5 / 60]]></a:t>
            </a:r>
          </a:p>
        </p:txBody>
      </p:sp>
      <p:sp>
        <p:nvSpPr>
          <p:cNvPr id="7" name=""/>
          <p:cNvSpPr txBox="1"/>
          <p:nvPr/>
        </p:nvSpPr>
        <p:spPr>
          <a:xfrm>
            <a:off x="514350" y="121920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ste es el contenido estático del juego. Para emparejar las cartas y practicar la interacción, abre el OA.]]></a:t>
            </a:r>
          </a:p>
        </p:txBody>
      </p:sp>
      <p:sp>
        <p:nvSpPr>
          <p:cNvPr id="8" name=""/>
          <p:cNvSpPr txBox="1"/>
          <p:nvPr/>
        </p:nvSpPr>
        <p:spPr>
          <a:xfrm>
            <a:off x="514350" y="19240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sng" cap="none">
                <a:solidFill>
                  <a:srgbClr val="BF4018">
                    <a:alpha val="100000"/>
                  </a:srgbClr>
                </a:solidFill>
                <a:latin typeface="Calibri"/>
                <a:hlinkClick r:id="rId3" tooltip="https://atraccion.lumbre.lat/object/atr-rit-r01-oa05"/>
              </a:rPr>
              <a:t><![CDATA[Abrir el juego en el OA]]></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t-r01-oa05"/>
              </a:rPr>
              <a:t><![CDATA[Scripting: escribir como si y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6 / 60]]></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6. Tu página y su lectura · Tarjetas de repaso antes de la técnica 3-6-9 · Tarjeta 1 de 5]]></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9" name=""/>
          <p:cNvSpPr txBox="1"/>
          <p:nvPr/>
        </p:nvSpPr>
        <p:spPr>
          <a:xfrm>
            <a:off x="514350" y="2314575"/>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es la escritura de guion?]]></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t-r01-oa05"/>
              </a:rPr>
              <a:t><![CDATA[Scripting: escribir como si y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7 / 60]]></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6. Tu página y su lectura · Tarjetas de repaso antes de la técnica 3-6-9 · Tarjeta 1 de 5 · Respuesta]]></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314575"/>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Escribir una escena en presente, en primera persona, como si ya estuviera ocurriendo.]]></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t-r01-oa05"/>
              </a:rPr>
              <a:t><![CDATA[Scripting: escribir como si y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8 / 60]]></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6. Tu página y su lectura · Tarjetas de repaso antes de la técnica 3-6-9 · Tarjeta 2 de 5]]></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9" name=""/>
          <p:cNvSpPr txBox="1"/>
          <p:nvPr/>
        </p:nvSpPr>
        <p:spPr>
          <a:xfrm>
            <a:off x="514350" y="2314575"/>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diferencia hay con un diario?]]></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t-r01-oa05"/>
              </a:rPr>
              <a:t><![CDATA[Scripting: escribir como si y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9 / 60]]></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6. Tu página y su lectura · Tarjetas de repaso antes de la técnica 3-6-9 · Tarjeta 2 de 5 · Respuesta]]></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314575"/>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El diario cuenta lo que pasó; la página describe lo que quieres que pase y termina en una decisión.]]></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t-r01-oa05"/>
              </a:rPr>
              <a:t><![CDATA[Scripting: escribir como si y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0 / 60]]></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6. Tu página y su lectura · Tarjetas de repaso antes de la técnica 3-6-9 · Tarjeta 3 de 5]]></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9" name=""/>
          <p:cNvSpPr txBox="1"/>
          <p:nvPr/>
        </p:nvSpPr>
        <p:spPr>
          <a:xfrm>
            <a:off x="514350" y="2314575"/>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es una acción posible?]]></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t-r01-oa05"/>
              </a:rPr>
              <a:t><![CDATA[Scripting: escribir como si y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1 / 60]]></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6. Tu página y su lectura · Tarjetas de repaso antes de la técnica 3-6-9 · Tarjeta 3 de 5 · Respuesta]]></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31457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Una frase que depende de ti y cabe esta semana, con una fecha.]]></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t-r01-oa05"/>
              </a:rPr>
              <a:t><![CDATA[Scripting: escribir como si y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2 / 60]]></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6. Tu página y su lectura · Tarjetas de repaso antes de la técnica 3-6-9 · Tarjeta 4 de 5]]></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9" name=""/>
          <p:cNvSpPr txBox="1"/>
          <p:nvPr/>
        </p:nvSpPr>
        <p:spPr>
          <a:xfrm>
            <a:off x="514350" y="2314575"/>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es fantasía en este contexto?]]></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t-r01-oa05"/>
              </a:rPr>
              <a:t><![CDATA[Scripting: escribir como si y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3 / 60]]></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6. Tu página y su lectura · Tarjetas de repaso antes de la técnica 3-6-9 · Tarjeta 4 de 5 · Respuesta]]></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314575"/>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Un resultado que depende de otras personas, de una institución o de la suerte, sin medios a tu alcance.]]></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t-r01-oa05"/>
              </a:rPr>
              <a:t><![CDATA[Scripting: escribir como si y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4 / 60]]></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6. Tu página y su lectura · Tarjetas de repaso antes de la técnica 3-6-9 · Tarjeta 5 de 5]]></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9" name=""/>
          <p:cNvSpPr txBox="1"/>
          <p:nvPr/>
        </p:nvSpPr>
        <p:spPr>
          <a:xfrm>
            <a:off x="514350" y="2314575"/>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se hace con el relleno?]]></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t-r01-oa05"/>
              </a:rPr>
              <a:t><![CDATA[Scripting: escribir como si y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5 / 60]]></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6. Tu página y su lectura · Tarjetas de repaso antes de la técnica 3-6-9 · Tarjeta 5 de 5 · Respuesta]]></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314575"/>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Se tacha: son frases que no son acción, ni ensayo, ni fantasía útil.]]></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para saber más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t-r01-oa05"/>
              </a:rPr>
              <a:t><![CDATA[Scripting: escribir como si y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6 / 60]]></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ta lección separa tres capas: la tradición que atribuye poder a la página, la investigación sobre imaginar el proceso y la práctica de escribir una escena con una decisión. No afirma que la página cambie lo que ocurre fuera de ti ni cita estudios que no se puedan consultar. Las fuentes de abajo sirven para leer la parte psicológica con sus límites y para ver la versión antigua de la idea en un texto de dominio público.]]></a:t>
            </a:r>
          </a:p>
        </p:txBody>
      </p:sp>
      <p:sp>
        <p:nvSpPr>
          <p:cNvPr id="8" name=""/>
          <p:cNvSpPr txBox="1"/>
          <p:nvPr/>
        </p:nvSpPr>
        <p:spPr>
          <a:xfrm>
            <a:off x="514350" y="36004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sng" cap="none">
                <a:solidFill>
                  <a:srgbClr val="BF4018">
                    <a:alpha val="100000"/>
                  </a:srgbClr>
                </a:solidFill>
                <a:latin typeface="Calibri"/>
                <a:hlinkClick r:id="rId3" tooltip="https://www.gutenberg.org/ebooks/search/?query=Wattles+Science+of+Getting+Rich"/>
              </a:rPr>
              <a:t><![CDATA[Project Gutenberg: Wattles, La ciencia de hacerse rico (1910)]]></a:t>
            </a:r>
          </a:p>
        </p:txBody>
      </p:sp>
      <p:sp>
        <p:nvSpPr>
          <p:cNvPr id="9" name=""/>
          <p:cNvSpPr txBox="1"/>
          <p:nvPr/>
        </p:nvSpPr>
        <p:spPr>
          <a:xfrm>
            <a:off x="514350" y="3971925"/>
            <a:ext cx="8115300" cy="5715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Busca el capítulo sobre la visión y la manera de actuar; ahí está la versión antigua de escribir y vivir como si.]]></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para saber más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t-r01-oa05"/>
              </a:rPr>
              <a:t><![CDATA[Scripting: escribir como si y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7 / 60]]></a:t>
            </a:r>
          </a:p>
        </p:txBody>
      </p:sp>
      <p:sp>
        <p:nvSpPr>
          <p:cNvPr id="7" name=""/>
          <p:cNvSpPr txBox="1"/>
          <p:nvPr/>
        </p:nvSpPr>
        <p:spPr>
          <a:xfrm>
            <a:off x="514350" y="12192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sng" cap="none">
                <a:solidFill>
                  <a:srgbClr val="BF4018">
                    <a:alpha val="100000"/>
                  </a:srgbClr>
                </a:solidFill>
                <a:latin typeface="Calibri"/>
                <a:hlinkClick r:id="rId3" tooltip="https://pubmed.ncbi.nlm.nih.gov/?term=mental+simulation+imagery"/>
              </a:rPr>
              <a:t><![CDATA[PubMed: simulación mental y ensayo]]></a:t>
            </a:r>
          </a:p>
        </p:txBody>
      </p:sp>
      <p:sp>
        <p:nvSpPr>
          <p:cNvPr id="8" name=""/>
          <p:cNvSpPr txBox="1"/>
          <p:nvPr/>
        </p:nvSpPr>
        <p:spPr>
          <a:xfrm>
            <a:off x="514350" y="1590675"/>
            <a:ext cx="8115300" cy="5715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Busca revisiones sobre imaginar el proceso frente a imaginar el resultado; compara qué se puede concluir y qué no.]]></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ara dominar este tem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t-r01-oa05"/>
              </a:rPr>
              <a:t><![CDATA[Scripting: escribir como si y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8 / 60]]></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Ya sabes qué es la escritura de guion, de dónde viene la idea de escribir en presente y cómo se lee una página con dos lápices. También sabes que la página prepara decisiones y no cambia lo que otras personas deciden. Lo siguiente es la técnica 3-6-9: una rutina de dieciocho repeticiones que conviene mirar con lupa antes de adoptarla.]]></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hequeo de la lecc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t-r01-oa05"/>
              </a:rPr>
              <a:t><![CDATA[Scripting: escribir como si y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9 / 6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riterio de avance]]></a:t>
            </a:r>
          </a:p>
        </p:txBody>
      </p:sp>
      <p:sp>
        <p:nvSpPr>
          <p:cNvPr id="8" name=""/>
          <p:cNvSpPr txBox="1"/>
          <p:nvPr/>
        </p:nvSpPr>
        <p:spPr>
          <a:xfrm>
            <a:off x="514350" y="15049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 considera superado con al menos 70% de acierto agregado en las actividades cubiertas.]]></a:t>
            </a:r>
          </a:p>
        </p:txBody>
      </p:sp>
      <p:sp>
        <p:nvSpPr>
          <p:cNvPr id="9" name=""/>
          <p:cNvSpPr txBox="1"/>
          <p:nvPr/>
        </p:nvSpPr>
        <p:spPr>
          <a:xfrm>
            <a:off x="514350" y="22860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Actividades cubiertas]]></a:t>
            </a:r>
          </a:p>
        </p:txBody>
      </p:sp>
      <p:sp>
        <p:nvSpPr>
          <p:cNvPr id="10" name=""/>
          <p:cNvSpPr txBox="1"/>
          <p:nvPr/>
        </p:nvSpPr>
        <p:spPr>
          <a:xfrm>
            <a:off x="628650" y="25717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pción múltiple · b31-mcq]]></a:t>
            </a:r>
          </a:p>
        </p:txBody>
      </p:sp>
      <p:sp>
        <p:nvSpPr>
          <p:cNvPr id="11" name=""/>
          <p:cNvSpPr txBox="1"/>
          <p:nvPr/>
        </p:nvSpPr>
        <p:spPr>
          <a:xfrm>
            <a:off x="628650" y="29241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Verdadero o falso · b32-vf]]></a:t>
            </a:r>
          </a:p>
        </p:txBody>
      </p:sp>
      <p:sp>
        <p:nvSpPr>
          <p:cNvPr id="12" name=""/>
          <p:cNvSpPr txBox="1"/>
          <p:nvPr/>
        </p:nvSpPr>
        <p:spPr>
          <a:xfrm>
            <a:off x="628650" y="32766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ompletar la frase · b33-llena]]></a:t>
            </a:r>
          </a:p>
        </p:txBody>
      </p:sp>
      <p:sp>
        <p:nvSpPr>
          <p:cNvPr id="13" name=""/>
          <p:cNvSpPr txBox="1"/>
          <p:nvPr/>
        </p:nvSpPr>
        <p:spPr>
          <a:xfrm>
            <a:off x="628650" y="36290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Relacionar · b34-match]]></a:t>
            </a:r>
          </a:p>
        </p:txBody>
      </p:sp>
      <p:sp>
        <p:nvSpPr>
          <p:cNvPr id="14" name=""/>
          <p:cNvSpPr txBox="1"/>
          <p:nvPr/>
        </p:nvSpPr>
        <p:spPr>
          <a:xfrm>
            <a:off x="628650" y="39814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lasificar · b35-sort]]></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hequeo de la lecc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t-r01-oa05"/>
              </a:rPr>
              <a:t><![CDATA[Scripting: escribir como si y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0 / 60]]></a:t>
            </a:r>
          </a:p>
        </p:txBody>
      </p:sp>
      <p:sp>
        <p:nvSpPr>
          <p:cNvPr id="7" name=""/>
          <p:cNvSpPr txBox="1"/>
          <p:nvPr/>
        </p:nvSpPr>
        <p:spPr>
          <a:xfrm>
            <a:off x="628650" y="12192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rdenar la secuencia · b36-secuencia]]></a:t>
            </a:r>
          </a:p>
        </p:txBody>
      </p:sp>
      <p:sp>
        <p:nvSpPr>
          <p:cNvPr id="8" name=""/>
          <p:cNvSpPr txBox="1"/>
          <p:nvPr/>
        </p:nvSpPr>
        <p:spPr>
          <a:xfrm>
            <a:off x="628650" y="15716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Detective de errores · b37-detective]]></a:t>
            </a:r>
          </a:p>
        </p:txBody>
      </p:sp>
      <p:sp>
        <p:nvSpPr>
          <p:cNvPr id="9" name=""/>
          <p:cNvSpPr txBox="1"/>
          <p:nvPr/>
        </p:nvSpPr>
        <p:spPr>
          <a:xfrm>
            <a:off x="514350" y="1924050"/>
            <a:ext cx="81153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l superar: Listo. Ya puedes escribir una página en presente y separar la acción posible de la fantasía. Siguiente lección: la técnica 3-6-9 y su origen.]]></a:t>
            </a:r>
          </a:p>
        </p:txBody>
      </p:sp>
      <p:sp>
        <p:nvSpPr>
          <p:cNvPr id="10" name=""/>
          <p:cNvSpPr txBox="1"/>
          <p:nvPr/>
        </p:nvSpPr>
        <p:spPr>
          <a:xfrm>
            <a:off x="514350" y="2924175"/>
            <a:ext cx="81153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Si aún no se alcanza: Vuelve a la tabla de los cuatro tipos de frase y clasifica tres frases de tu página: ¿depende de ti, te prepara o depende de otros? Casi siempre el fallo está en llamar acción a un resultado.]]></a:t>
            </a:r>
          </a:p>
        </p:txBody>
      </p:sp>
    </p:spTree>
  </p:cSld>
  <p:clrMapOvr>
    <a:masterClrMapping/>
  </p:clrMapOvr>
</p:sld>
</file>

<file path=ppt/theme/theme1.xml><?xml version="1.0" encoding="utf-8"?>
<a:theme xmlns:a="http://schemas.openxmlformats.org/drawingml/2006/main" name="Lumbre">
  <a:themeElements>
    <a:clrScheme name="Lumbre">
      <a:dk1>
        <a:sysClr val="windowText" lastClr="000000"/>
      </a:dk1>
      <a:lt1>
        <a:sysClr val="window" lastClr="FFFFFF"/>
      </a:lt1>
      <a:dk2>
        <a:srgbClr val="172033"/>
      </a:dk2>
      <a:lt2>
        <a:srgbClr val="E8E3D8"/>
      </a:lt2>
      <a:accent1>
        <a:srgbClr val="BF4018"/>
      </a:accent1>
      <a:accent2>
        <a:srgbClr val="FFB000"/>
      </a:accent2>
      <a:accent3>
        <a:srgbClr val="2F7A5C"/>
      </a:accent3>
      <a:accent4>
        <a:srgbClr val="5C6577"/>
      </a:accent4>
      <a:accent5>
        <a:srgbClr val="9A6B4F"/>
      </a:accent5>
      <a:accent6>
        <a:srgbClr val="4EA72E"/>
      </a:accent6>
      <a:hlink>
        <a:srgbClr val="BF4018"/>
      </a:hlink>
      <a:folHlink>
        <a:srgbClr val="5C6577"/>
      </a:folHlink>
    </a:clrScheme>
    <a:fontScheme name="Lumbre">
      <a:majorFont>
        <a:latin typeface="Calibri"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Application>Microsoft Office PowerPoint</Application>
  <Slides>60</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Lumbre</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Lumbre</dc:creator>
  <cp:lastModifiedBy>Lumbre</cp:lastModifiedBy>
  <dcterms:created xsi:type="dcterms:W3CDTF">2026-11-01T06:34:09Z</dcterms:created>
  <dcterms:modified xsi:type="dcterms:W3CDTF">2026-11-01T06:34:09Z</dcterms:modified>
  <dc:title>Scripting: escribir como si ya</dc:title>
  <dc:description>Presentación editable del OA «Scripting: escribir como si ya». Enlace: https://atraccion.lumbre.lat/object/atr-rit-r01-oa05</dc:description>
  <dc:subject>Objeto de aprendizaje</dc:subject>
  <cp:keywords>Lumbre, objeto de aprendizaje, formación</cp:keywords>
  <cp:category/>
  <cp:revision/>
  <cp:contentStatus/>
</cp:coreProperties>
</file>

<file path=docProps/custom.xml><?xml version="1.0" encoding="utf-8"?>
<Properties xmlns="http://schemas.openxmlformats.org/officeDocument/2006/custom-properties" xmlns:vt="http://schemas.openxmlformats.org/officeDocument/2006/docPropsVTypes"/>
</file>