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notesSlides/notesSlide24.xml" ContentType="application/vnd.openxmlformats-officedocument.presentationml.notes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notesSlides/notesSlide27.xml" ContentType="application/vnd.openxmlformats-officedocument.presentationml.notesSlide+xml"/>
  <Override PartName="/ppt/slides/slide28.xml" ContentType="application/vnd.openxmlformats-officedocument.presentationml.slide+xml"/>
  <Override PartName="/ppt/slides/slide29.xml" ContentType="application/vnd.openxmlformats-officedocument.presentationml.slide+xml"/>
  <Override PartName="/ppt/notesSlides/notesSlide29.xml" ContentType="application/vnd.openxmlformats-officedocument.presentationml.notesSlide+xml"/>
  <Override PartName="/ppt/slides/slide30.xml" ContentType="application/vnd.openxmlformats-officedocument.presentationml.slide+xml"/>
  <Override PartName="/ppt/notesSlides/notesSlide30.xml" ContentType="application/vnd.openxmlformats-officedocument.presentationml.notesSlide+xml"/>
  <Override PartName="/ppt/slides/slide31.xml" ContentType="application/vnd.openxmlformats-officedocument.presentationml.slide+xml"/>
  <Override PartName="/ppt/notesSlides/notesSlide31.xml" ContentType="application/vnd.openxmlformats-officedocument.presentationml.notesSlide+xml"/>
  <Override PartName="/ppt/slides/slide32.xml" ContentType="application/vnd.openxmlformats-officedocument.presentationml.slide+xml"/>
  <Override PartName="/ppt/notesSlides/notesSlide32.xml" ContentType="application/vnd.openxmlformats-officedocument.presentationml.notesSlide+xml"/>
  <Override PartName="/ppt/slides/slide33.xml" ContentType="application/vnd.openxmlformats-officedocument.presentationml.slide+xml"/>
  <Override PartName="/ppt/notesSlides/notesSlide33.xml" ContentType="application/vnd.openxmlformats-officedocument.presentationml.notesSlide+xml"/>
  <Override PartName="/ppt/slides/slide34.xml" ContentType="application/vnd.openxmlformats-officedocument.presentationml.slide+xml"/>
  <Override PartName="/ppt/notesSlides/notesSlide34.xml" ContentType="application/vnd.openxmlformats-officedocument.presentationml.notesSlide+xml"/>
  <Override PartName="/ppt/slides/slide35.xml" ContentType="application/vnd.openxmlformats-officedocument.presentationml.slide+xml"/>
  <Override PartName="/ppt/notesSlides/notesSlide35.xml" ContentType="application/vnd.openxmlformats-officedocument.presentationml.notesSlide+xml"/>
  <Override PartName="/ppt/slides/slide36.xml" ContentType="application/vnd.openxmlformats-officedocument.presentationml.slide+xml"/>
  <Override PartName="/ppt/notesSlides/notesSlide36.xml" ContentType="application/vnd.openxmlformats-officedocument.presentationml.notesSlide+xml"/>
  <Override PartName="/ppt/slides/slide37.xml" ContentType="application/vnd.openxmlformats-officedocument.presentationml.slide+xml"/>
  <Override PartName="/ppt/notesSlides/notesSlide37.xml" ContentType="application/vnd.openxmlformats-officedocument.presentationml.notesSlide+xml"/>
  <Override PartName="/ppt/slides/slide38.xml" ContentType="application/vnd.openxmlformats-officedocument.presentationml.slide+xml"/>
  <Override PartName="/ppt/notesSlides/notesSlide38.xml" ContentType="application/vnd.openxmlformats-officedocument.presentationml.notesSlide+xml"/>
  <Override PartName="/ppt/slides/slide39.xml" ContentType="application/vnd.openxmlformats-officedocument.presentationml.slide+xml"/>
  <Override PartName="/ppt/notesSlides/notesSlide39.xml" ContentType="application/vnd.openxmlformats-officedocument.presentationml.notesSlide+xml"/>
  <Override PartName="/ppt/slides/slide40.xml" ContentType="application/vnd.openxmlformats-officedocument.presentationml.slide+xml"/>
  <Override PartName="/ppt/notesSlides/notesSlide40.xml" ContentType="application/vnd.openxmlformats-officedocument.presentationml.notesSlide+xml"/>
  <Override PartName="/ppt/slides/slide41.xml" ContentType="application/vnd.openxmlformats-officedocument.presentationml.slide+xml"/>
  <Override PartName="/ppt/notesSlides/notesSlide41.xml" ContentType="application/vnd.openxmlformats-officedocument.presentationml.notesSlide+xml"/>
  <Override PartName="/ppt/slides/slide42.xml" ContentType="application/vnd.openxmlformats-officedocument.presentationml.slide+xml"/>
  <Override PartName="/ppt/notesSlides/notesSlide42.xml" ContentType="application/vnd.openxmlformats-officedocument.presentationml.notesSlide+xml"/>
  <Override PartName="/ppt/slides/slide43.xml" ContentType="application/vnd.openxmlformats-officedocument.presentationml.slide+xml"/>
  <Override PartName="/ppt/notesSlides/notesSlide43.xml" ContentType="application/vnd.openxmlformats-officedocument.presentationml.notesSlide+xml"/>
  <Override PartName="/ppt/slides/slide44.xml" ContentType="application/vnd.openxmlformats-officedocument.presentationml.slide+xml"/>
  <Override PartName="/ppt/notesSlides/notesSlide44.xml" ContentType="application/vnd.openxmlformats-officedocument.presentationml.notesSlide+xml"/>
  <Override PartName="/ppt/slides/slide45.xml" ContentType="application/vnd.openxmlformats-officedocument.presentationml.slide+xml"/>
  <Override PartName="/ppt/notesSlides/notesSlide45.xml" ContentType="application/vnd.openxmlformats-officedocument.presentationml.notesSlide+xml"/>
  <Override PartName="/ppt/slides/slide46.xml" ContentType="application/vnd.openxmlformats-officedocument.presentationml.slide+xml"/>
  <Override PartName="/ppt/notesSlides/notesSlide46.xml" ContentType="application/vnd.openxmlformats-officedocument.presentationml.notesSlide+xml"/>
  <Override PartName="/ppt/slides/slide47.xml" ContentType="application/vnd.openxmlformats-officedocument.presentationml.slide+xml"/>
  <Override PartName="/ppt/notesSlides/notesSlide47.xml" ContentType="application/vnd.openxmlformats-officedocument.presentationml.notesSlide+xml"/>
  <Override PartName="/ppt/slides/slide48.xml" ContentType="application/vnd.openxmlformats-officedocument.presentationml.slide+xml"/>
  <Override PartName="/ppt/notesSlides/notesSlide48.xml" ContentType="application/vnd.openxmlformats-officedocument.presentationml.notesSlide+xml"/>
  <Override PartName="/ppt/slides/slide49.xml" ContentType="application/vnd.openxmlformats-officedocument.presentationml.slide+xml"/>
  <Override PartName="/ppt/notesSlides/notesSlide49.xml" ContentType="application/vnd.openxmlformats-officedocument.presentationml.notesSlide+xml"/>
  <Override PartName="/ppt/slides/slide50.xml" ContentType="application/vnd.openxmlformats-officedocument.presentationml.slide+xml"/>
  <Override PartName="/ppt/notesSlides/notesSlide50.xml" ContentType="application/vnd.openxmlformats-officedocument.presentationml.notesSlide+xml"/>
  <Override PartName="/ppt/slides/slide51.xml" ContentType="application/vnd.openxmlformats-officedocument.presentationml.slide+xml"/>
  <Override PartName="/ppt/notesSlides/notesSlide51.xml" ContentType="application/vnd.openxmlformats-officedocument.presentationml.notesSlide+xml"/>
  <Override PartName="/ppt/slides/slide52.xml" ContentType="application/vnd.openxmlformats-officedocument.presentationml.slide+xml"/>
  <Override PartName="/ppt/slides/slide53.xml" ContentType="application/vnd.openxmlformats-officedocument.presentationml.slide+xml"/>
  <Override PartName="/ppt/notesSlides/notesSlide53.xml" ContentType="application/vnd.openxmlformats-officedocument.presentationml.notesSlide+xml"/>
  <Override PartName="/ppt/slides/slide54.xml" ContentType="application/vnd.openxmlformats-officedocument.presentationml.slide+xml"/>
  <Override PartName="/ppt/slides/slide55.xml" ContentType="application/vnd.openxmlformats-officedocument.presentationml.slide+xml"/>
  <Override PartName="/ppt/notesSlides/notesSlide55.xml" ContentType="application/vnd.openxmlformats-officedocument.presentationml.notesSlide+xml"/>
  <Override PartName="/ppt/slides/slide56.xml" ContentType="application/vnd.openxmlformats-officedocument.presentationml.slide+xml"/>
  <Override PartName="/ppt/notesSlides/notesSlide56.xml" ContentType="application/vnd.openxmlformats-officedocument.presentationml.notes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 id="306" r:id="rId53"/>
    <p:sldId id="307" r:id="rId54"/>
    <p:sldId id="308" r:id="rId55"/>
    <p:sldId id="309" r:id="rId56"/>
    <p:sldId id="310" r:id="rId57"/>
    <p:sldId id="311" r:id="rId58"/>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slide" Target="slides/slide49.xml"/>
  <Relationship Id="rId52" Type="http://schemas.openxmlformats.org/officeDocument/2006/relationships/slide" Target="slides/slide50.xml"/>
  <Relationship Id="rId53" Type="http://schemas.openxmlformats.org/officeDocument/2006/relationships/slide" Target="slides/slide51.xml"/>
  <Relationship Id="rId54" Type="http://schemas.openxmlformats.org/officeDocument/2006/relationships/slide" Target="slides/slide52.xml"/>
  <Relationship Id="rId55" Type="http://schemas.openxmlformats.org/officeDocument/2006/relationships/slide" Target="slides/slide53.xml"/>
  <Relationship Id="rId56" Type="http://schemas.openxmlformats.org/officeDocument/2006/relationships/slide" Target="slides/slide54.xml"/>
  <Relationship Id="rId57" Type="http://schemas.openxmlformats.org/officeDocument/2006/relationships/slide" Target="slides/slide55.xml"/>
  <Relationship Id="rId58" Type="http://schemas.openxmlformats.org/officeDocument/2006/relationships/slide" Target="slides/slide56.xml"/>
  <Relationship Id="rId59" Type="http://schemas.openxmlformats.org/officeDocument/2006/relationships/presProps" Target="presProps.xml"/>
  <Relationship Id="rId60" Type="http://schemas.openxmlformats.org/officeDocument/2006/relationships/viewProps" Target="viewProps.xml"/>
  <Relationship Id="rId61" Type="http://schemas.openxmlformats.org/officeDocument/2006/relationships/tableStyles" Target="tableStyles.xml"/>
</Relationships>

</file>

<file path=ppt/notesSlides/notesSlide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Objeto de aprendizaje de Lumbre · Atrac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rit-r02-oa03]]></a:t>
            </a:r>
          </a:p>
        </p:txBody>
      </p:sp>
    </p:spTree>
  </p:cSld>
</p:note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atraccion.lumbre.lat/object/atr-rit-r02-oa03]]></a:t>
            </a:r>
          </a:p>
        </p:txBody>
      </p:sp>
    </p:spTree>
  </p:cSld>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erca de este OA» (2 de 2).]]></a:t>
            </a:r>
          </a:p>
        </p:txBody>
      </p:sp>
    </p:spTree>
  </p:cSld>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Qué vas a poder hacer al terminar» (2 de 2).]]></a:t>
            </a:r>
          </a:p>
        </p:txBody>
      </p:sp>
    </p:spTree>
  </p:cSld>
</p:notes>
</file>

<file path=ppt/notesSlides/notesSlide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1. La función de una rutina» (2 de 3).]]></a:t>
            </a:r>
          </a:p>
        </p:txBody>
      </p:sp>
    </p:spTree>
  </p:cSld>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1. La función de una rutina» (3 de 3).]]></a:t>
            </a:r>
          </a:p>
        </p:txBody>
      </p:sp>
    </p:spTree>
  </p:cSld>
</p:notes>
</file>

<file path=ppt/notesSlides/notesSlide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rit-r02-oa03]]></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OA: https://atraccion.lumbre.lat/object/atr-rit-r02-oa03]]></a:t>
            </a:r>
          </a:p>
        </p:txBody>
      </p:sp>
    </p:spTree>
  </p:cSld>
</p:notes>
</file>

<file path=ppt/notesSlides/notesSlide1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2. Las señales de que la rutina tomó el lugar» (2 de 2).]]></a:t>
            </a:r>
          </a:p>
        </p:txBody>
      </p:sp>
    </p:spTree>
  </p:cSld>
</p:notes>
</file>

<file path=ppt/notesSlides/notesSlide1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rit-r02-oa03]]></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OA: https://atraccion.lumbre.lat/object/atr-rit-r02-oa03]]></a:t>
            </a:r>
          </a:p>
        </p:txBody>
      </p:sp>
    </p:spTree>
  </p:cSld>
</p:notes>
</file>

<file path=ppt/notesSlides/notesSlide1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1: la visualización antes de la llamad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1 de 4: Paso 1. La escen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Una persona visualiza cada mañana durante veinte minutos la conversación con una clienta. Sale de la visualización tranquila y no llam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rit-r02-oa03]]></a:t>
            </a:r>
          </a:p>
        </p:txBody>
      </p:sp>
    </p:spTree>
  </p:cSld>
</p:notes>
</file>

<file path=ppt/notesSlides/notesSlide1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1: la visualización antes de la llamad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2 de 4: Paso 2. La señal]]></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La rutina creció de cinco a veinte minutos y la llamada lleva tres semanas pendiente. La práctica calma y la acción se aleja: función invertid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rit-r02-oa03]]></a:t>
            </a:r>
          </a:p>
        </p:txBody>
      </p:sp>
    </p:spTree>
  </p:cSld>
</p:notes>
</file>

<file path=ppt/notesSlides/notesSlide1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1: la visualización antes de la llamad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3 de 4: Paso 3. El cambi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Escribe la llamada como primer paso del día, antes de la visualización, y reduce la visualización a cinco minutos como cierre. La llamada dura seis minut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rit-r02-oa03]]></a:t>
            </a:r>
          </a:p>
        </p:txBody>
      </p:sp>
    </p:spTree>
  </p:cSld>
</p:notes>
</file>

<file path=ppt/notesSlides/notesSlide2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1: la visualización antes de la llamad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4 de 4: Paso 4. La revis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A los siete días hubo tres llamadas. La práctica ya no es requisito: es el cierre que antes era la antesala. La clienta no era el problema; el orden sí.]]></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rit-r02-oa03]]></a:t>
            </a:r>
          </a:p>
        </p:txBody>
      </p:sp>
    </p:spTree>
  </p:cSld>
</p:notes>
</file>

<file path=ppt/notesSlides/notesSlide2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2: el tablero que se rehace cada seman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1 de 4: Paso 1. La escen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Otra persona rehace su tablero de visión cada domingo: cambia imágenes, ordena columnas y elige colores. Lleva dos meses sin pedir el cambio de puesto que dice quere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rit-r02-oa03]]></a:t>
            </a:r>
          </a:p>
        </p:txBody>
      </p:sp>
    </p:spTree>
  </p:cSld>
</p:notes>
</file>

<file path=ppt/notesSlides/notesSlide2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2: el tablero que se rehace cada seman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2 de 4: Paso 2. La señal]]></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Prepara más de lo que actúa. El tablero da la sensación de avanzar sin el riesgo de preguntar. La práctica ocupa el lugar de la conversa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rit-r02-oa03]]></a:t>
            </a:r>
          </a:p>
        </p:txBody>
      </p:sp>
    </p:spTree>
  </p:cSld>
</p:notes>
</file>

<file path=ppt/notesSlides/notesSlide2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2: el tablero que se rehace cada seman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3 de 4: Paso 3. El cambi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El domingo escribe una sola frase: «el lunes pido quince minutos con mi jefa». El tablero se mira después de la reunión, no ant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rit-r02-oa03]]></a:t>
            </a:r>
          </a:p>
        </p:txBody>
      </p:sp>
    </p:spTree>
  </p:cSld>
</p:notes>
</file>

<file path=ppt/notesSlides/notesSlide2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2: el tablero que se rehace cada seman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4 de 4: Paso 4. La revis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La reunión ocurrió en la segunda semana. El tablero dejó de ser el proyecto y volvió a ser un apoyo. La práctica no se eliminó: cambió de lug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rit-r02-oa03]]></a:t>
            </a:r>
          </a:p>
        </p:txBody>
      </p:sp>
    </p:spTree>
  </p:cSld>
</p:notes>
</file>

<file path=ppt/notesSlides/notesSlide2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rit-r02-oa03]]></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OA: https://atraccion.lumbre.lat/object/atr-rit-r02-oa03]]></a:t>
            </a:r>
          </a:p>
        </p:txBody>
      </p:sp>
    </p:spTree>
  </p:cSld>
</p:notes>
</file>

<file path=ppt/notesSlides/notesSlide2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B) La práctica crece cuando sube la ansiedad y la acción sigue pospues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La señal decisiva es la combinación de dos cosas: la práctica aumenta justo cuando aparece la incomodidad y la acción que la producía sigue sin ocurrir. La duración corta no indica nada por sí sola; un tablero es un objeto, no una conducta; y una revisión semanal es parte del método, no un síntom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a sección 2 y la tabla de las señal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atraccion.lumbre.lat/object/atr-rit-r02-oa03]]></a:t>
            </a:r>
          </a:p>
        </p:txBody>
      </p:sp>
    </p:spTree>
  </p:cSld>
</p:notes>
</file>

<file path=ppt/notesSlides/notesSlide3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Fals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La lección distingue una pausa legítima de una evitación por la dirección: después de la práctica, el paso se ve más cerca o más lejos. Un día de descanso o una semana de duelo no son evitación; la evitación se reconoce por el círculo de alivio que mantiene la acción pospues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a sección 2 y la sección 3.]]></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atraccion.lumbre.lat/object/atr-rit-r02-oa03]]></a:t>
            </a:r>
          </a:p>
        </p:txBody>
      </p:sp>
    </p:spTree>
  </p:cSld>
</p:notes>
</file>

<file path=ppt/notesSlides/notesSlide3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Añades rituales cuando sube la ansiedad → El alivio refuerza la esper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No empiezas hasta terminar la rutina → El ritual se volvió requisi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reparas más de lo que actúas → La calma llega sin riesg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a tabla de las señales tiene las tres parejas. La primera describe el refuerzo negativo; la segunda, la rutina como permiso; la tercera, la preparación como sustituto del riesg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atraccion.lumbre.lat/object/atr-rit-r02-oa03]]></a:t>
            </a:r>
          </a:p>
        </p:txBody>
      </p:sp>
    </p:spTree>
  </p:cSld>
</p:notes>
</file>

<file path=ppt/notesSlides/notesSlide3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1. Escribir la escena y luego hacer la llamada → Prepara la ac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2. Rehacer el tablero cada domingo y no pedir la reunión → Sustituye la ac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3. Ensayar la pregunta y hacerla esa misma tarde → Prepara la ac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4. Añadir una visualización más cuando sube el miedo → Sustituye la ac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5. Repasar tres puntos antes de entrar a la reunión → Prepara la ac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6. Esperar a sentirte listo para empezar → Sustituye la ac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El criterio es la dirección, no la cantidad: la misma práctica prepara si termina en un paso y sustituye si lo reemplaza. Esperar a sentirse listo es la forma más común de convertir la preparación en esper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atraccion.lumbre.lat/object/atr-rit-r02-oa03]]></a:t>
            </a:r>
          </a:p>
        </p:txBody>
      </p:sp>
    </p:spTree>
  </p:cSld>
</p:notes>
</file>

<file path=ppt/notesSlides/notesSlide3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4 · Clasificar» (2 de 2).]]></a:t>
            </a:r>
          </a:p>
        </p:txBody>
      </p:sp>
    </p:spTree>
  </p:cSld>
</p:notes>
</file>

<file path=ppt/notesSlides/notesSlide3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Nombrar la acción que importa → Ubicar la práctica: antes, después o en lugar de → Invertir el orden y poner el paso primero → Revisar a los siete días si hubo ac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Primero se nombra la acción, después se ubica la práctica, luego se invierte el orden y al final se revisa. Sin el primer paso no hay diagnóstico; sin el cuarto, no hay forma de saber si el cambio sirvió.]]></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El flujo «De la señal al pas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atraccion.lumbre.lat/object/atr-rit-r02-oa03]]></a:t>
            </a:r>
          </a:p>
        </p:txBody>
      </p:sp>
    </p:spTree>
  </p:cSld>
</p:notes>
</file>

<file path=ppt/notesSlides/notesSlide3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B) Si la práctica calma, ya cumplió su fun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La segunda confunde calma con función: la calma puede ser el refuerzo que mantiene la espera. La tercera convierte cualquier pausa en síntoma, y la lección distingue la dirección del paso. La quinta propone engordar el refugio en lugar de reducir el paso o pedir ayud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a sección 2 y la sección 3.]]></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atraccion.lumbre.lat/object/atr-rit-r02-oa03]]></a:t>
            </a:r>
          </a:p>
        </p:txBody>
      </p:sp>
    </p:spTree>
  </p:cSld>
</p:notes>
</file>

<file path=ppt/notesSlides/notesSlide3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6 · Detective de errores» (2 de 2).]]></a:t>
            </a:r>
          </a:p>
        </p:txBody>
      </p:sp>
    </p:spTree>
  </p:cSld>
</p:notes>
</file>

<file path=ppt/notesSlides/notesSlide3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crece · encog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Crece y encoge: la primera palabra describe el ritual, la segunda la acción. Esa inversión de tamaños es el diagnóstico que la lección propone mirar cada seman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a tabla de las señales y la sección 2.]]></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atraccion.lumbre.lat/object/atr-rit-r02-oa03]]></a:t>
            </a:r>
          </a:p>
        </p:txBody>
      </p:sp>
    </p:spTree>
  </p:cSld>
</p:notes>
</file>

<file path=ppt/notesSlides/notesSlide3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flexión del OA: Producto de la lección: tu prueba de función. Escribe la acción que importa con un verbo, la fecha en que la harás, el tamaño mínimo del paso y el lugar que ocupa la práctica: antes, después o en lugar de. Añade la revisión a siete días con una sola pregunta: ¿hubo ac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No se exportan respuestas personal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rit-r02-oa03]]></a:t>
            </a:r>
          </a:p>
        </p:txBody>
      </p:sp>
    </p:spTree>
  </p:cSld>
</p:notes>
</file>

<file path=ppt/notesSlides/notesSlide3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8 · Reflexión» (2 de 2).]]></a:t>
            </a:r>
          </a:p>
        </p:txBody>
      </p:sp>
    </p:spTree>
  </p:cSld>
</p:notes>
</file>

<file path=ppt/notesSlides/notesSlide4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5. Tu prueba de función · Memoria: función y señal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rit-r02-oa03]]></a:t>
            </a:r>
          </a:p>
        </p:txBody>
      </p:sp>
    </p:spTree>
  </p:cSld>
</p:notes>
</file>

<file path=ppt/notesSlides/notesSlide4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Juego de memoria: 5. Tu prueba de función · Memoria: función y señal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rit-r02-oa03]]></a:t>
            </a:r>
          </a:p>
        </p:txBody>
      </p:sp>
    </p:spTree>
  </p:cSld>
</p:notes>
</file>

<file path=ppt/notesSlides/notesSlide4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Cuál es la función de una rutin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Preparar una acción que importa; se mide por lo que ocurre despué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rit-r02-oa03]]></a:t>
            </a:r>
          </a:p>
        </p:txBody>
      </p:sp>
    </p:spTree>
  </p:cSld>
</p:notes>
</file>

<file path=ppt/notesSlides/notesSlide4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1.]]></a:t>
            </a:r>
          </a:p>
        </p:txBody>
      </p:sp>
    </p:spTree>
  </p:cSld>
</p:notes>
</file>

<file path=ppt/notesSlides/notesSlide4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Cuál es la señal más clara de evita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La práctica crece cuando sube la ansiedad y la acción sigue pospues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rit-r02-oa03]]></a:t>
            </a:r>
          </a:p>
        </p:txBody>
      </p:sp>
    </p:spTree>
  </p:cSld>
</p:notes>
</file>

<file path=ppt/notesSlides/notesSlide4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2.]]></a:t>
            </a:r>
          </a:p>
        </p:txBody>
      </p:sp>
    </p:spTree>
  </p:cSld>
</p:notes>
</file>

<file path=ppt/notesSlides/notesSlide4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Qué es el refuerzo negativo en este contex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El alivio que produce la rutina mantiene la conducta aunque no resuelva la caus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rit-r02-oa03]]></a:t>
            </a:r>
          </a:p>
        </p:txBody>
      </p:sp>
    </p:spTree>
  </p:cSld>
</p:notes>
</file>

<file path=ppt/notesSlides/notesSlide4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3.]]></a:t>
            </a:r>
          </a:p>
        </p:txBody>
      </p:sp>
    </p:spTree>
  </p:cSld>
</p:notes>
</file>

<file path=ppt/notesSlides/notesSlide4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Cuál es el orden del procedimien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Nombrar la acción, ubicar la práctica, invertir el orden y revisar a los siete día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rit-r02-oa03]]></a:t>
            </a:r>
          </a:p>
        </p:txBody>
      </p:sp>
    </p:spTree>
  </p:cSld>
</p:notes>
</file>

<file path=ppt/notesSlides/notesSlide4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4.]]></a:t>
            </a:r>
          </a:p>
        </p:txBody>
      </p:sp>
    </p:spTree>
  </p:cSld>
</p:notes>
</file>

<file path=ppt/notesSlides/notesSlide5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Qué se hace si a los siete días no hubo ac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Reducir el paso, cambiar el día o pedir ayuda; no añadir otra práctic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rit-r02-oa03]]></a:t>
            </a:r>
          </a:p>
        </p:txBody>
      </p:sp>
    </p:spTree>
  </p:cSld>
</p:notes>
</file>

<file path=ppt/notesSlides/notesSlide5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5.]]></a:t>
            </a:r>
          </a:p>
        </p:txBody>
      </p:sp>
    </p:spTree>
  </p:cSld>
</p:notes>
</file>

<file path=ppt/notesSlides/notesSlide5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Fuentes y para saber más» (2 de 2).]]></a:t>
            </a:r>
          </a:p>
        </p:txBody>
      </p:sp>
    </p:spTree>
  </p:cSld>
</p:notes>
</file>

<file path=ppt/notesSlides/notesSlide5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mpuerta de avance: Chequeo de la lec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Umbral declarado: 70%.]]></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No se incluyen puntuaciones de ninguna sesión ni respuestas personal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rit-r02-oa03]]></a:t>
            </a:r>
          </a:p>
        </p:txBody>
      </p:sp>
    </p:spTree>
  </p:cSld>
</p:notes>
</file>

<file path=ppt/notesSlides/notesSlide5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Chequeo de la lección» (2 de 2).]]></a:t>
            </a:r>
          </a:p>
        </p:txBody>
      </p:sp>
    </p:spTree>
  </p:cSld>
</p:note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2.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3.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4.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type="title">
  <p:cSld name="Lumbre - Portada">
    <p:bg>
      <p:bgPr>
        <a:solidFill>
          <a:srgbClr val="FFF9F0"/>
        </a:solidFill>
        <a:effectLst/>
      </p:bgPr>
    </p:bg>
    <p:spTree>
      <p:nvGrpSpPr>
        <p:cNvPr id="1" name=""/>
        <p:cNvGrpSpPr/>
        <p:nvPr/>
      </p:nvGrpSpPr>
      <p:grpSpPr>
        <a:xfrm>
          <a:off x="514350" y="990600"/>
          <a:ext cx="4991100" cy="3562350"/>
          <a:chOff x="514350" y="990600"/>
          <a:chExt cx="4991100" cy="3562350"/>
        </a:xfrm>
      </p:grpSpPr>
      <p:sp>
        <p:nvSpPr>
          <p:cNvPr id="2" name="Placeholder for ctrTitle"/>
          <p:cNvSpPr/>
          <p:nvPr>
            <p:ph type="ctrTitle"/>
          </p:nvPr>
        </p:nvSpPr>
        <p:spPr>
          <a:xfrm>
            <a:off x="514350" y="990600"/>
            <a:ext cx="4476750" cy="245745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Título del objeto de aprendizaje]]></a:t>
            </a:r>
          </a:p>
        </p:txBody>
      </p:sp>
      <p:sp>
        <p:nvSpPr>
          <p:cNvPr id="3" name="Placeholder for subTitle"/>
          <p:cNvSpPr/>
          <p:nvPr>
            <p:ph type="subTitle" idx="1"/>
          </p:nvPr>
        </p:nvSpPr>
        <p:spPr>
          <a:xfrm>
            <a:off x="514350" y="3276600"/>
            <a:ext cx="4476750" cy="285750"/>
          </a:xfrm>
          <a:prstGeom prst="rect">
            <a:avLst/>
          </a:prstGeom>
          <a:noFill/>
        </p:spPr>
        <p:txBody>
          <a:bodyPr/>
          <a:lstStyle/>
          <a:p>
            <a:pPr algn="l" rtl="0" fontAlgn="t" marL="0" marR="0" indent="0" lvl="0">
              <a:lnSpc>
                <a:spcPct val="100000"/>
              </a:lnSpc>
              <a:spcBef>
                <a:spcPts val="0"/>
              </a:spcBef>
              <a:spcAft>
                <a:spcPts val="0"/>
              </a:spcAft>
            </a:pPr>
            <a:r>
              <a:rPr lang="en-US" strike="noStrike" sz="2000" spc="0" u="none" cap="none">
                <a:solidFill>
                  <a:srgbClr val="5C6577">
                    <a:alpha val="100000"/>
                  </a:srgbClr>
                </a:solidFill>
                <a:latin typeface="Calibri"/>
              </a:rPr>
              <a:t><![CDATA[Autor o entidad]]></a:t>
            </a: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type="secHead">
  <p:cSld name="Lumbre - Seccion">
    <p:bg>
      <p:bgPr>
        <a:solidFill>
          <a:srgbClr val="172033"/>
        </a:solidFill>
        <a:effectLst/>
      </p:bgPr>
    </p:bg>
    <p:spTree>
      <p:nvGrpSpPr>
        <p:cNvPr id="1" name=""/>
        <p:cNvGrpSpPr/>
        <p:nvPr/>
      </p:nvGrpSpPr>
      <p:grpSpPr>
        <a:xfrm>
          <a:off x="514350" y="1962150"/>
          <a:ext cx="8629650" cy="4629150"/>
          <a:chOff x="514350" y="1962150"/>
          <a:chExt cx="8629650" cy="4629150"/>
        </a:xfrm>
      </p:grpSpPr>
      <p:sp>
        <p:nvSpPr>
          <p:cNvPr id="2" name="Placeholder for title"/>
          <p:cNvSpPr/>
          <p:nvPr>
            <p:ph type="title"/>
          </p:nvPr>
        </p:nvSpPr>
        <p:spPr>
          <a:xfrm>
            <a:off x="514350" y="1962150"/>
            <a:ext cx="8115300" cy="266700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FFF9F0">
                    <a:alpha val="100000"/>
                  </a:srgbClr>
                </a:solidFill>
                <a:latin typeface="Calibri"/>
              </a:rPr>
              <a:t><![CDATA[Título de la sección]]></a:t>
            </a: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type="picTx">
  <p:cSld name="Lumbre - Imagen">
    <p:bg>
      <p:bgPr>
        <a:solidFill>
          <a:srgbClr val="FFFDF8"/>
        </a:solidFill>
        <a:effectLst/>
      </p:bgPr>
    </p:bg>
    <p:spTree>
      <p:nvGrpSpPr>
        <p:cNvPr id="1" name=""/>
        <p:cNvGrpSpPr/>
        <p:nvPr/>
      </p:nvGrpSpPr>
      <p:grpSpPr>
        <a:xfrm>
          <a:off x="514350" y="247650"/>
          <a:ext cx="8629650" cy="4495800"/>
          <a:chOff x="514350" y="247650"/>
          <a:chExt cx="8629650" cy="44958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ítulo de la imagen]]></a:t>
            </a:r>
          </a:p>
        </p:txBody>
      </p:sp>
      <p:sp>
        <p:nvSpPr>
          <p:cNvPr id="3" name="Placeholder for pic"/>
          <p:cNvSpPr/>
          <p:nvPr>
            <p:ph type="pic" idx="1"/>
          </p:nvPr>
        </p:nvSpPr>
        <p:spPr>
          <a:xfrm>
            <a:off x="514350" y="1257300"/>
            <a:ext cx="8115300" cy="2857500"/>
          </a:xfrm>
          <a:prstGeom prst="rect">
            <a:avLst/>
          </a:prstGeom>
          <a:noFill/>
        </p:spPr>
        <p:txBody>
          <a:bodyPr/>
          <a:lstStyle/>
          <a:p>
            <a:pPr algn="l"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 ]]></a:t>
            </a:r>
          </a:p>
        </p:txBody>
      </p:sp>
      <p:sp>
        <p:nvSpPr>
          <p:cNvPr id="4" name="Placeholder for body"/>
          <p:cNvSpPr/>
          <p:nvPr>
            <p:ph type="body" idx="2"/>
          </p:nvPr>
        </p:nvSpPr>
        <p:spPr>
          <a:xfrm>
            <a:off x="514350" y="4171950"/>
            <a:ext cx="8115300" cy="3238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Pie de imagen]]></a:t>
            </a:r>
          </a:p>
        </p:txBody>
      </p:sp>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2531117" r:id="rId1"/>
    <p:sldLayoutId id="2482531118" r:id="rId2"/>
    <p:sldLayoutId id="2482531119" r:id="rId3"/>
    <p:sldLayoutId id="2482531120" r:id="rId4"/>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2.xml"/>
  <Relationship Id="rId2" Type="http://schemas.openxmlformats.org/officeDocument/2006/relationships/image" Target="../media/62df00a77d948d55596caf4eb8be9829fd80745ea161cf781.jpg"/>
  <Relationship Id="rId3" Type="http://schemas.openxmlformats.org/officeDocument/2006/relationships/hyperlink" Target="https://atraccion.lumbre.lat/object/atr-rit-r02-oa03" TargetMode="External"/>
  <Relationship Id="rId4" Type="http://schemas.openxmlformats.org/officeDocument/2006/relationships/notesSlide" Target="../notesSlides/notesSlide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rit-r02-oa03" TargetMode="External"/>
  <Relationship Id="rId3" Type="http://schemas.openxmlformats.org/officeDocument/2006/relationships/notesSlide" Target="../notesSlides/notesSlide2.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rit-r02-oa03" TargetMode="External"/>
  <Relationship Id="rId3" Type="http://schemas.openxmlformats.org/officeDocument/2006/relationships/notesSlide" Target="../notesSlides/notesSlide3.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rit-r02-oa03" TargetMode="Externa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rit-r02-oa03" TargetMode="External"/>
  <Relationship Id="rId3" Type="http://schemas.openxmlformats.org/officeDocument/2006/relationships/notesSlide" Target="../notesSlides/notesSlide5.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rit-r02-oa03" TargetMode="Externa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rit-r02-oa03" TargetMode="External"/>
  <Relationship Id="rId3" Type="http://schemas.openxmlformats.org/officeDocument/2006/relationships/notesSlide" Target="../notesSlides/notesSlide7.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rit-r02-oa03" TargetMode="External"/>
  <Relationship Id="rId3" Type="http://schemas.openxmlformats.org/officeDocument/2006/relationships/notesSlide" Target="../notesSlides/notesSlide8.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rit-r02-oa03" TargetMode="Externa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rit-r02-oa03" TargetMode="External"/>
  <Relationship Id="rId3" Type="http://schemas.openxmlformats.org/officeDocument/2006/relationships/hyperlink" Target="https://atraccion.lumbre.lat/object/atr-rit-r02-oa03" TargetMode="External"/>
  <Relationship Id="rId4" Type="http://schemas.openxmlformats.org/officeDocument/2006/relationships/hyperlink" Target="https://atraccion.lumbre.lat/object/atr-rit-r02-oa03" TargetMode="External"/>
  <Relationship Id="rId5" Type="http://schemas.openxmlformats.org/officeDocument/2006/relationships/notesSlide" Target="../notesSlides/notesSlide10.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rit-r02-oa03" TargetMode="Externa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rit-r02-oa03" TargetMode="External"/>
  <Relationship Id="rId3" Type="http://schemas.openxmlformats.org/officeDocument/2006/relationships/notesSlide" Target="../notesSlides/notesSlide12.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rit-r02-oa03" TargetMode="Externa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rit-r02-oa03" TargetMode="External"/>
  <Relationship Id="rId3" Type="http://schemas.openxmlformats.org/officeDocument/2006/relationships/hyperlink" Target="https://atraccion.lumbre.lat/object/atr-rit-r02-oa03" TargetMode="External"/>
  <Relationship Id="rId4" Type="http://schemas.openxmlformats.org/officeDocument/2006/relationships/hyperlink" Target="https://atraccion.lumbre.lat/object/atr-rit-r02-oa03" TargetMode="External"/>
  <Relationship Id="rId5" Type="http://schemas.openxmlformats.org/officeDocument/2006/relationships/notesSlide" Target="../notesSlides/notesSlide14.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rit-r02-oa03" TargetMode="Externa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rit-r02-oa03" TargetMode="Externa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rit-r02-oa03" TargetMode="External"/>
  <Relationship Id="rId3" Type="http://schemas.openxmlformats.org/officeDocument/2006/relationships/notesSlide" Target="../notesSlides/notesSlide17.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rit-r02-oa03" TargetMode="External"/>
  <Relationship Id="rId3" Type="http://schemas.openxmlformats.org/officeDocument/2006/relationships/notesSlide" Target="../notesSlides/notesSlide18.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rit-r02-oa03" TargetMode="External"/>
  <Relationship Id="rId3" Type="http://schemas.openxmlformats.org/officeDocument/2006/relationships/notesSlide" Target="../notesSlides/notesSlide19.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rit-r02-oa03" TargetMode="External"/>
  <Relationship Id="rId3" Type="http://schemas.openxmlformats.org/officeDocument/2006/relationships/notesSlide" Target="../notesSlides/notesSlide20.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rit-r02-oa03" TargetMode="External"/>
  <Relationship Id="rId3" Type="http://schemas.openxmlformats.org/officeDocument/2006/relationships/notesSlide" Target="../notesSlides/notesSlide2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rit-r02-oa03" TargetMode="External"/>
  <Relationship Id="rId3" Type="http://schemas.openxmlformats.org/officeDocument/2006/relationships/notesSlide" Target="../notesSlides/notesSlide22.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rit-r02-oa03" TargetMode="External"/>
  <Relationship Id="rId3" Type="http://schemas.openxmlformats.org/officeDocument/2006/relationships/notesSlide" Target="../notesSlides/notesSlide23.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rit-r02-oa03" TargetMode="External"/>
  <Relationship Id="rId3" Type="http://schemas.openxmlformats.org/officeDocument/2006/relationships/notesSlide" Target="../notesSlides/notesSlide24.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rit-r02-oa03" TargetMode="Externa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rit-r02-oa03" TargetMode="Externa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rit-r02-oa03" TargetMode="External"/>
  <Relationship Id="rId3" Type="http://schemas.openxmlformats.org/officeDocument/2006/relationships/hyperlink" Target="https://atraccion.lumbre.lat/object/atr-rit-r02-oa03" TargetMode="External"/>
  <Relationship Id="rId4" Type="http://schemas.openxmlformats.org/officeDocument/2006/relationships/hyperlink" Target="https://atraccion.lumbre.lat/object/atr-rit-r02-oa03" TargetMode="External"/>
  <Relationship Id="rId5" Type="http://schemas.openxmlformats.org/officeDocument/2006/relationships/notesSlide" Target="../notesSlides/notesSlide27.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rit-r02-oa03" TargetMode="Externa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rit-r02-oa03" TargetMode="External"/>
  <Relationship Id="rId3" Type="http://schemas.openxmlformats.org/officeDocument/2006/relationships/notesSlide" Target="../notesSlides/notesSlide29.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rit-r02-oa03" TargetMode="External"/>
  <Relationship Id="rId3" Type="http://schemas.openxmlformats.org/officeDocument/2006/relationships/notesSlide" Target="../notesSlides/notesSlide30.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rit-r02-oa03" TargetMode="External"/>
  <Relationship Id="rId3" Type="http://schemas.openxmlformats.org/officeDocument/2006/relationships/notesSlide" Target="../notesSlides/notesSlide3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rit-r02-oa03" TargetMode="External"/>
  <Relationship Id="rId3" Type="http://schemas.openxmlformats.org/officeDocument/2006/relationships/notesSlide" Target="../notesSlides/notesSlide32.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rit-r02-oa03" TargetMode="External"/>
  <Relationship Id="rId3" Type="http://schemas.openxmlformats.org/officeDocument/2006/relationships/notesSlide" Target="../notesSlides/notesSlide33.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rit-r02-oa03" TargetMode="External"/>
  <Relationship Id="rId3" Type="http://schemas.openxmlformats.org/officeDocument/2006/relationships/notesSlide" Target="../notesSlides/notesSlide34.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rit-r02-oa03" TargetMode="External"/>
  <Relationship Id="rId3" Type="http://schemas.openxmlformats.org/officeDocument/2006/relationships/notesSlide" Target="../notesSlides/notesSlide35.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rit-r02-oa03" TargetMode="External"/>
  <Relationship Id="rId3" Type="http://schemas.openxmlformats.org/officeDocument/2006/relationships/notesSlide" Target="../notesSlides/notesSlide36.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rit-r02-oa03" TargetMode="External"/>
  <Relationship Id="rId3" Type="http://schemas.openxmlformats.org/officeDocument/2006/relationships/notesSlide" Target="../notesSlides/notesSlide37.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rit-r02-oa03" TargetMode="External"/>
  <Relationship Id="rId3" Type="http://schemas.openxmlformats.org/officeDocument/2006/relationships/notesSlide" Target="../notesSlides/notesSlide38.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rit-r02-oa03" TargetMode="External"/>
  <Relationship Id="rId3" Type="http://schemas.openxmlformats.org/officeDocument/2006/relationships/notesSlide" Target="../notesSlides/notesSlide39.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rit-r02-oa03" TargetMode="External"/>
  <Relationship Id="rId3" Type="http://schemas.openxmlformats.org/officeDocument/2006/relationships/notesSlide" Target="../notesSlides/notesSlide40.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rit-r02-oa03" TargetMode="External"/>
  <Relationship Id="rId3" Type="http://schemas.openxmlformats.org/officeDocument/2006/relationships/hyperlink" Target="https://atraccion.lumbre.lat/object/atr-rit-r02-oa03" TargetMode="External"/>
  <Relationship Id="rId4" Type="http://schemas.openxmlformats.org/officeDocument/2006/relationships/notesSlide" Target="../notesSlides/notesSlide4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rit-r02-oa03" TargetMode="External"/>
  <Relationship Id="rId3" Type="http://schemas.openxmlformats.org/officeDocument/2006/relationships/notesSlide" Target="../notesSlides/notesSlide42.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rit-r02-oa03" TargetMode="External"/>
  <Relationship Id="rId3" Type="http://schemas.openxmlformats.org/officeDocument/2006/relationships/notesSlide" Target="../notesSlides/notesSlide43.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rit-r02-oa03" TargetMode="External"/>
  <Relationship Id="rId3" Type="http://schemas.openxmlformats.org/officeDocument/2006/relationships/notesSlide" Target="../notesSlides/notesSlide44.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rit-r02-oa03" TargetMode="External"/>
  <Relationship Id="rId3" Type="http://schemas.openxmlformats.org/officeDocument/2006/relationships/notesSlide" Target="../notesSlides/notesSlide45.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rit-r02-oa03" TargetMode="External"/>
  <Relationship Id="rId3" Type="http://schemas.openxmlformats.org/officeDocument/2006/relationships/notesSlide" Target="../notesSlides/notesSlide46.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rit-r02-oa03" TargetMode="External"/>
  <Relationship Id="rId3" Type="http://schemas.openxmlformats.org/officeDocument/2006/relationships/notesSlide" Target="../notesSlides/notesSlide47.xm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rit-r02-oa03" TargetMode="External"/>
  <Relationship Id="rId3" Type="http://schemas.openxmlformats.org/officeDocument/2006/relationships/notesSlide" Target="../notesSlides/notesSlide48.xml"/>
</Relationships>

</file>

<file path=ppt/slides/_rels/slide4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rit-r02-oa03" TargetMode="External"/>
  <Relationship Id="rId3" Type="http://schemas.openxmlformats.org/officeDocument/2006/relationships/notesSlide" Target="../notesSlides/notesSlide49.xml"/>
</Relationships>

</file>

<file path=ppt/slides/_rels/slide5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rit-r02-oa03" TargetMode="External"/>
  <Relationship Id="rId3" Type="http://schemas.openxmlformats.org/officeDocument/2006/relationships/notesSlide" Target="../notesSlides/notesSlide50.xml"/>
</Relationships>

</file>

<file path=ppt/slides/_rels/slide5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rit-r02-oa03" TargetMode="External"/>
  <Relationship Id="rId3" Type="http://schemas.openxmlformats.org/officeDocument/2006/relationships/notesSlide" Target="../notesSlides/notesSlide51.xml"/>
</Relationships>

</file>

<file path=ppt/slides/_rels/slide5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rit-r02-oa03" TargetMode="External"/>
  <Relationship Id="rId3" Type="http://schemas.openxmlformats.org/officeDocument/2006/relationships/hyperlink" Target="https://pubmed.ncbi.nlm.nih.gov/?term=ritual+anxiety+avoidance" TargetMode="External"/>
</Relationships>

</file>

<file path=ppt/slides/_rels/slide5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rit-r02-oa03" TargetMode="External"/>
  <Relationship Id="rId3" Type="http://schemas.openxmlformats.org/officeDocument/2006/relationships/hyperlink" Target="https://www.apa.org/" TargetMode="External"/>
  <Relationship Id="rId4" Type="http://schemas.openxmlformats.org/officeDocument/2006/relationships/notesSlide" Target="../notesSlides/notesSlide53.xml"/>
</Relationships>

</file>

<file path=ppt/slides/_rels/slide5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rit-r02-oa03" TargetMode="External"/>
</Relationships>

</file>

<file path=ppt/slides/_rels/slide5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rit-r02-oa03" TargetMode="External"/>
  <Relationship Id="rId3" Type="http://schemas.openxmlformats.org/officeDocument/2006/relationships/notesSlide" Target="../notesSlides/notesSlide55.xml"/>
</Relationships>

</file>

<file path=ppt/slides/_rels/slide5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rit-r02-oa03" TargetMode="External"/>
  <Relationship Id="rId3" Type="http://schemas.openxmlformats.org/officeDocument/2006/relationships/notesSlide" Target="../notesSlides/notesSlide56.xml"/>
</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FFF9F0">
            <a:alpha val="100000"/>
          </a:srgbClr>
        </a:solidFill>
      </p:bgPr>
    </p:bg>
    <p:spTree>
      <p:nvGrpSpPr>
        <p:cNvPr id="1" name=""/>
        <p:cNvGrpSpPr/>
        <p:nvPr/>
      </p:nvGrpSpPr>
      <p:grpSpPr>
        <a:xfrm>
          <a:off x="514350" y="942975"/>
          <a:ext cx="8534400" cy="4800600"/>
          <a:chOff x="514350" y="942975"/>
          <a:chExt cx="8534400" cy="4800600"/>
        </a:xfrm>
      </p:grpSpPr>
      <p:sp>
        <p:nvSpPr>
          <p:cNvPr id="2" name="Placeholder for ctrTitle"/>
          <p:cNvSpPr/>
          <p:nvPr>
            <p:ph type="ctrTitle"/>
          </p:nvPr>
        </p:nvSpPr>
        <p:spPr>
          <a:xfrm>
            <a:off x="514350" y="990600"/>
            <a:ext cx="4476750" cy="245745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Cuando]]></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la]]></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práctica]]></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se]]></a:t>
            </a:r>
          </a:p>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vuelve]]></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evitación]]></a:t>
            </a:r>
          </a:p>
        </p:txBody>
      </p:sp>
      <p:sp>
        <p:nvSpPr>
          <p:cNvPr id="3" name="Placeholder for subTitle"/>
          <p:cNvSpPr/>
          <p:nvPr>
            <p:ph type="subTitle" idx="1"/>
          </p:nvPr>
        </p:nvSpPr>
        <p:spPr>
          <a:xfrm>
            <a:off x="514350" y="3276600"/>
            <a:ext cx="4476750" cy="285750"/>
          </a:xfrm>
          <a:prstGeom prst="rect">
            <a:avLst/>
          </a:prstGeom>
          <a:noFill/>
        </p:spPr>
        <p:txBody>
          <a:bodyPr/>
          <a:lstStyle/>
          <a:p>
            <a:pPr algn="l" rtl="0" fontAlgn="t" marL="0" marR="0" indent="0" lvl="0">
              <a:lnSpc>
                <a:spcPct val="100000"/>
              </a:lnSpc>
              <a:spcBef>
                <a:spcPts val="0"/>
              </a:spcBef>
              <a:spcAft>
                <a:spcPts val="0"/>
              </a:spcAft>
            </a:pPr>
            <a:r>
              <a:rPr lang="en-US" strike="noStrike" sz="2000" spc="0" u="none" cap="none">
                <a:solidFill>
                  <a:srgbClr val="5C6577">
                    <a:alpha val="100000"/>
                  </a:srgbClr>
                </a:solidFill>
                <a:latin typeface="Calibri"/>
              </a:rPr>
              <a:t><![CDATA[Atracción]]></a:t>
            </a:r>
          </a:p>
        </p:txBody>
      </p:sp>
      <p:sp>
        <p:nvSpPr>
          <p:cNvPr id="4" name=""/>
          <p:cNvSpPr txBox="1"/>
          <p:nvPr/>
        </p:nvSpPr>
        <p:spPr>
          <a:xfrm>
            <a:off x="514350" y="4591050"/>
            <a:ext cx="447675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3" tooltip="https://atraccion.lumbre.lat/object/atr-rit-r02-oa03"/>
              </a:rPr>
              <a:t><![CDATA[Ver el OA en atraccion.lumbre.lat]]></a:t>
            </a:r>
          </a:p>
        </p:txBody>
      </p:sp>
      <p:pic>
        <p:nvPicPr>
          <p:cNvPr id="5" name="" descr="Portada del objeto de aprendizaje"/>
          <p:cNvPicPr>
            <a:picLocks noChangeAspect="1"/>
          </p:cNvPicPr>
          <p:nvPr/>
        </p:nvPicPr>
        <p:blipFill>
          <a:blip r:embed="rId2"/>
          <a:stretch>
            <a:fillRect/>
          </a:stretch>
        </p:blipFill>
        <p:spPr>
          <a:xfrm>
            <a:off x="5429250" y="942975"/>
            <a:ext cx="3105150" cy="3105150"/>
          </a:xfrm>
          <a:prstGeom prst="rect">
            <a:avLst/>
          </a:prstGeom>
          <a:noFill/>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erca de este OA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rit-r02-oa03"/>
              </a:rPr>
              <a:t><![CDATA[Cuando la práctica se vuelve evitac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 / 56]]></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Objetivo]]></a:t>
            </a:r>
          </a:p>
        </p:txBody>
      </p:sp>
      <p:sp>
        <p:nvSpPr>
          <p:cNvPr id="8" name=""/>
          <p:cNvSpPr txBox="1"/>
          <p:nvPr/>
        </p:nvSpPr>
        <p:spPr>
          <a:xfrm>
            <a:off x="514350" y="150495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Reconocer las señales de que la rutina sustituye a la acción que importa y describir un procedimiento para devolver la práctica a su función.]]></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erca de este OA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rit-r02-oa03"/>
              </a:rPr>
              <a:t><![CDATA[Cuando la práctica se vuelve evitac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 / 56]]></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Descripción]]></a:t>
            </a:r>
          </a:p>
        </p:txBody>
      </p:sp>
      <p:sp>
        <p:nvSpPr>
          <p:cNvPr id="8" name=""/>
          <p:cNvSpPr txBox="1"/>
          <p:nvPr/>
        </p:nvSpPr>
        <p:spPr>
          <a:xfrm>
            <a:off x="514350" y="150495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Hay rutinas que preparan la acción y rutinas que la reemplazan. Esta lección nombra las señales de la evitación disfrazada de disciplina, explica el círculo de alivio que la mantiene y propone un procedimiento de cuatro pasos para devolver la práctica a su función, con dos casos resueltos y un criterio de revisión a siete días.]]></a:t>
            </a:r>
          </a:p>
        </p:txBody>
      </p:sp>
      <p:sp>
        <p:nvSpPr>
          <p:cNvPr id="9" name=""/>
          <p:cNvSpPr txBox="1"/>
          <p:nvPr/>
        </p:nvSpPr>
        <p:spPr>
          <a:xfrm>
            <a:off x="514350" y="36195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utoría: Atracción]]></a:t>
            </a:r>
          </a:p>
        </p:txBody>
      </p:sp>
      <p:sp>
        <p:nvSpPr>
          <p:cNvPr id="10" name=""/>
          <p:cNvSpPr txBox="1"/>
          <p:nvPr/>
        </p:nvSpPr>
        <p:spPr>
          <a:xfrm>
            <a:off x="514350" y="4010025"/>
            <a:ext cx="8115300" cy="5715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700" spc="0" u="none" cap="none">
                <a:solidFill>
                  <a:srgbClr val="1B2438">
                    <a:alpha val="100000"/>
                  </a:srgbClr>
                </a:solidFill>
                <a:latin typeface="Calibri"/>
              </a:rPr>
              <a:t><![CDATA[Etiquetas: evitación · rutinas · ansiedad · acción · refuerzo negativo · revisión · práctica · honestidad]]></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Qué vas a poder hacer al terminar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rit-r02-oa03"/>
              </a:rPr>
              <a:t><![CDATA[Cuando la práctica se vuelve evitac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 / 56]]></a:t>
            </a:r>
          </a:p>
        </p:txBody>
      </p:sp>
      <p:sp>
        <p:nvSpPr>
          <p:cNvPr id="7" name=""/>
          <p:cNvSpPr txBox="1"/>
          <p:nvPr/>
        </p:nvSpPr>
        <p:spPr>
          <a:xfrm>
            <a:off x="514350" y="121920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Toda rutina tiene una función: preparar una acción que importa. Cuando la preparación se vuelve un fin, la rutina sigue dando calma y por eso nadie la cuestiona; mientras tanto, la llamada, la conversación o la decisión se posponen. Esta lección enseña a reconocer esa inversión, a nombrar la acción que se está evitando y a devolver la práctica a su lugar con un procedimiento de cuatro pasos.]]></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Qué vas a poder hacer al terminar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rit-r02-oa03"/>
              </a:rPr>
              <a:t><![CDATA[Cuando la práctica se vuelve evitac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 / 56]]></a:t>
            </a:r>
          </a:p>
        </p:txBody>
      </p:sp>
      <p:sp>
        <p:nvSpPr>
          <p:cNvPr id="7" name="" descr=""/>
          <p:cNvSpPr/>
          <p:nvPr/>
        </p:nvSpPr>
        <p:spPr>
          <a:xfrm>
            <a:off x="514350" y="1219200"/>
            <a:ext cx="8115300" cy="1419225"/>
          </a:xfrm>
          <a:prstGeom prst="roundRect">
            <a:avLst/>
          </a:prstGeom>
          <a:solidFill>
            <a:srgbClr val="EEF3FB">
              <a:alpha val="100000"/>
            </a:srgbClr>
          </a:solidFill>
          <a:ln w="9525">
            <a:solidFill>
              <a:srgbClr val="C9D8EA">
                <a:alpha val="100000"/>
              </a:srgbClr>
            </a:solidFill>
          </a:ln>
        </p:spPr>
        <p:txBody>
          <a:bodyPr vertOverflow="clip" rtlCol="0" anchor="ctr"/>
          <a:lstStyle/>
          <a:p>
            <a:pPr algn="ctr"/>
            <a:r>
              <a:t/>
            </a:r>
          </a:p>
        </p:txBody>
      </p:sp>
      <p:sp>
        <p:nvSpPr>
          <p:cNvPr id="8" name="" descr=""/>
          <p:cNvSpPr/>
          <p:nvPr/>
        </p:nvSpPr>
        <p:spPr>
          <a:xfrm>
            <a:off x="514350" y="1219200"/>
            <a:ext cx="38100" cy="1419225"/>
          </a:xfrm>
          <a:prstGeom prst="roundRect">
            <a:avLst/>
          </a:prstGeom>
          <a:solidFill>
            <a:srgbClr val="C9D8EA">
              <a:alpha val="100000"/>
            </a:srgbClr>
          </a:solidFill>
          <a:ln w="9525">
            <a:noFill/>
          </a:ln>
        </p:spPr>
        <p:txBody>
          <a:bodyPr vertOverflow="clip" rtlCol="0" anchor="ctr"/>
          <a:lstStyle/>
          <a:p>
            <a:pPr algn="ctr"/>
            <a:r>
              <a:t/>
            </a:r>
          </a:p>
        </p:txBody>
      </p:sp>
      <p:sp>
        <p:nvSpPr>
          <p:cNvPr id="9" name=""/>
          <p:cNvSpPr txBox="1"/>
          <p:nvPr/>
        </p:nvSpPr>
        <p:spPr>
          <a:xfrm>
            <a:off x="685800" y="12192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a pregunta que responde esta lección]]></a:t>
            </a:r>
          </a:p>
        </p:txBody>
      </p:sp>
      <p:sp>
        <p:nvSpPr>
          <p:cNvPr id="10" name=""/>
          <p:cNvSpPr txBox="1"/>
          <p:nvPr/>
        </p:nvSpPr>
        <p:spPr>
          <a:xfrm>
            <a:off x="685800" y="1619250"/>
            <a:ext cx="7772400" cy="981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No es si la práctica te calma, sino qué te impide hacer. Una rutina que calma y acerca al paso cumple su función; una que calma y aleja el paso se está usando como refugio.]]></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1. La función de una rutina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rit-r02-oa03"/>
              </a:rPr>
              <a:t><![CDATA[Cuando la práctica se vuelve evitac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 / 56]]></a:t>
            </a:r>
          </a:p>
        </p:txBody>
      </p:sp>
      <p:sp>
        <p:nvSpPr>
          <p:cNvPr id="7" name=""/>
          <p:cNvSpPr txBox="1"/>
          <p:nvPr/>
        </p:nvSpPr>
        <p:spPr>
          <a:xfrm>
            <a:off x="514350" y="121920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Una rutina de preparación sirve para llegar mejor a una acción: escribir la escena antes de la conversación, repasar el tablero antes de elegir un proyecto, hacer una visualización breve antes de una tarea que da miedo. Su valor se mide por lo que ocurre después. Si la práctica termina y la acción empieza, la función se cumplió. Si la práctica termina y la acción se pospone, algo cambió de lugar.]]></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1. La función de una rutina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rit-r02-oa03"/>
              </a:rPr>
              <a:t><![CDATA[Cuando la práctica se vuelve evitac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 / 56]]></a:t>
            </a:r>
          </a:p>
        </p:txBody>
      </p:sp>
      <p:sp>
        <p:nvSpPr>
          <p:cNvPr id="7" name=""/>
          <p:cNvSpPr txBox="1"/>
          <p:nvPr/>
        </p:nvSpPr>
        <p:spPr>
          <a:xfrm>
            <a:off x="514350" y="12192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evitación no suele anunciarse como evitación. Se presenta como prudencia, como preparación, como necesidad de estar en el estado correcto. La persona no dice «no quiero llamar»; dice «todavía no estoy listo». Y añade otra práctica para sentirse lista. El problema no es la práctica: es que se colocó delante de la acción y ahora la sustituye.]]></a:t>
            </a:r>
          </a:p>
        </p:txBody>
      </p:sp>
      <p:sp>
        <p:nvSpPr>
          <p:cNvPr id="8" name=""/>
          <p:cNvSpPr txBox="1"/>
          <p:nvPr/>
        </p:nvSpPr>
        <p:spPr>
          <a:xfrm>
            <a:off x="514350" y="3267075"/>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9" name=""/>
          <p:cNvSpPr txBox="1"/>
          <p:nvPr/>
        </p:nvSpPr>
        <p:spPr>
          <a:xfrm>
            <a:off x="762000" y="3267075"/>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o que la tradición del taller suele pedir: más constancia, más fe, más ritual. Aquí se conserva la constancia y se examina la función.]]></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1. La función de una rutina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rit-r02-oa03"/>
              </a:rPr>
              <a:t><![CDATA[Cuando la práctica se vuelve evitac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 / 56]]></a:t>
            </a:r>
          </a:p>
        </p:txBody>
      </p:sp>
      <p:sp>
        <p:nvSpPr>
          <p:cNvPr id="7" name=""/>
          <p:cNvSpPr txBox="1"/>
          <p:nvPr/>
        </p:nvSpPr>
        <p:spPr>
          <a:xfrm>
            <a:off x="514350" y="1219200"/>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o que la psicología describe: una conducta que alivia la ansiedad tiende a repetirse, aunque no resuelva la causa. Se llama refuerzo negativo y no requiere mala fe.]]></a:t>
            </a:r>
          </a:p>
        </p:txBody>
      </p:sp>
      <p:sp>
        <p:nvSpPr>
          <p:cNvPr id="9" name=""/>
          <p:cNvSpPr txBox="1"/>
          <p:nvPr/>
        </p:nvSpPr>
        <p:spPr>
          <a:xfrm>
            <a:off x="514350" y="2276475"/>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0" name=""/>
          <p:cNvSpPr txBox="1"/>
          <p:nvPr/>
        </p:nvSpPr>
        <p:spPr>
          <a:xfrm>
            <a:off x="762000" y="2276475"/>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o que la práctica necesita: una acción concreta después del ritual, con fecha y tamaño pequeño.]]></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2. Las señales de que la rutina tomó el lugar]]></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rit-r02-oa03"/>
              </a:rPr>
              <a:t><![CDATA[Cuando la práctica se vuelve evitac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9 / 56]]></a:t>
            </a:r>
          </a:p>
        </p:txBody>
      </p:sp>
      <p:sp>
        <p:nvSpPr>
          <p:cNvPr id="7" name=""/>
          <p:cNvSpPr txBox="1"/>
          <p:nvPr/>
        </p:nvSpPr>
        <p:spPr>
          <a:xfrm>
            <a:off x="514350" y="1219200"/>
            <a:ext cx="8115300" cy="2676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Hay señales observables. La primera: añades rituales justo cuando sube la ansiedad, en lugar de dar el paso que la produce. La segunda: no empiezas la tarea hasta completar la rutina, como si la práctica fuera un permiso. La tercera: preparas más de lo que actúas; el tiempo de preparación crece y el de acción se encoge. La cuarta: solo te sientes tranquilo dentro del ritual y vuelves a él varias veces al día. La quinta: justificas la espera con una razón que suena razonable y cambia cada semana.]]></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2. Las señales de que la rutina tomó el lugar]]></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rit-r02-oa03"/>
              </a:rPr>
              <a:t><![CDATA[Cuando la práctica se vuelve evitac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0 / 56]]></a:t>
            </a:r>
          </a:p>
        </p:txBody>
      </p:sp>
      <p:sp>
        <p:nvSpPr>
          <p:cNvPr id="7" name=""/>
          <p:cNvSpPr txBox="1"/>
          <p:nvPr/>
        </p:nvSpPr>
        <p:spPr>
          <a:xfrm>
            <a:off x="514350" y="1352550"/>
            <a:ext cx="8115300" cy="4667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600" spc="0" u="none" cap="none">
                <a:solidFill>
                  <a:srgbClr val="172033">
                    <a:alpha val="100000"/>
                  </a:srgbClr>
                </a:solidFill>
                <a:latin typeface="Calibri"/>
              </a:rPr>
              <a:t><![CDATA[Imagen no disponible]]></a:t>
            </a:r>
          </a:p>
        </p:txBody>
      </p:sp>
      <p:sp>
        <p:nvSpPr>
          <p:cNvPr id="8" name=""/>
          <p:cNvSpPr txBox="1"/>
          <p:nvPr/>
        </p:nvSpPr>
        <p:spPr>
          <a:xfrm>
            <a:off x="514350" y="1952625"/>
            <a:ext cx="8115300" cy="6858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Si al llegar al cuarto paso la acción sigue sin ocurrir, no falta una señal más: sobra una parte del ritual o falta ayuda para dar el paso.]]></a:t>
            </a:r>
          </a:p>
        </p:txBody>
      </p:sp>
      <p:sp>
        <p:nvSpPr>
          <p:cNvPr id="9" name=""/>
          <p:cNvSpPr txBox="1"/>
          <p:nvPr/>
        </p:nvSpPr>
        <p:spPr>
          <a:xfrm>
            <a:off x="514350" y="2752725"/>
            <a:ext cx="8115300" cy="542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La imagen vectorial assets/fig-atr-rit-evasion-flujo.svg no se pudo convertir a un formato editable compatible.]]></a:t>
            </a:r>
          </a:p>
        </p:txBody>
      </p:sp>
      <p:sp>
        <p:nvSpPr>
          <p:cNvPr id="10" name="" descr=""/>
          <p:cNvSpPr/>
          <p:nvPr/>
        </p:nvSpPr>
        <p:spPr>
          <a:xfrm>
            <a:off x="514350" y="3771900"/>
            <a:ext cx="2667000" cy="495300"/>
          </a:xfrm>
          <a:prstGeom prst="roundRect">
            <a:avLst/>
          </a:prstGeom>
          <a:solidFill>
            <a:srgbClr val="5C6577">
              <a:alpha val="100000"/>
            </a:srgbClr>
          </a:solidFill>
          <a:ln w="9525">
            <a:noFill/>
          </a:ln>
        </p:spPr>
        <p:txBody>
          <a:bodyPr vertOverflow="clip" rtlCol="0" anchor="ctr"/>
          <a:lstStyle/>
          <a:p>
            <a:pPr algn="ctr"/>
            <a:r>
              <a:t/>
            </a:r>
          </a:p>
        </p:txBody>
      </p:sp>
      <p:sp>
        <p:nvSpPr>
          <p:cNvPr id="11" name=""/>
          <p:cNvSpPr txBox="1"/>
          <p:nvPr/>
        </p:nvSpPr>
        <p:spPr>
          <a:xfrm>
            <a:off x="685800" y="3895725"/>
            <a:ext cx="2324100" cy="266700"/>
          </a:xfrm>
          <a:prstGeom prst="rect">
            <a:avLst/>
          </a:prstGeom>
          <a:noFill/>
        </p:spPr>
        <p:txBody>
          <a:bodyPr anchor="ctr" anchorCtr="0" rtlCol="0" vert="horz" bIns="0" lIns="0" rIns="0" tIns="0">
            <a:noAutofit/>
          </a:bodyPr>
          <a:lstStyle/>
          <a:p>
            <a:pPr algn="ctr" rtl="0" fontAlgn="ctr" marL="0" marR="0" indent="0" lvl="0">
              <a:lnSpc>
                <a:spcPct val="100000"/>
              </a:lnSpc>
              <a:spcBef>
                <a:spcPts val="0"/>
              </a:spcBef>
              <a:spcAft>
                <a:spcPts val="0"/>
              </a:spcAft>
            </a:pPr>
            <a:r>
              <a:rPr lang="en-US" b="1" strike="noStrike" sz="2000" spc="0" u="none" cap="none">
                <a:solidFill>
                  <a:srgbClr val="FFFFFF">
                    <a:alpha val="100000"/>
                  </a:srgbClr>
                </a:solidFill>
                <a:latin typeface="Calibri"/>
                <a:hlinkClick r:id="rId4" tooltip="Abrir el OA"/>
              </a:rPr>
              <a:t><![CDATA[Abrir el OA]]></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2. Las señales de que la rutina tomó el lugar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rit-r02-oa03"/>
              </a:rPr>
              <a:t><![CDATA[Cuando la práctica se vuelve evitac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1 / 56]]></a:t>
            </a:r>
          </a:p>
        </p:txBody>
      </p:sp>
      <p:sp>
        <p:nvSpPr>
          <p:cNvPr id="7" name="" descr=""/>
          <p:cNvSpPr/>
          <p:nvPr/>
        </p:nvSpPr>
        <p:spPr>
          <a:xfrm>
            <a:off x="514350" y="3190875"/>
            <a:ext cx="8115300" cy="1438275"/>
          </a:xfrm>
          <a:prstGeom prst="roundRect">
            <a:avLst/>
          </a:prstGeom>
          <a:solidFill>
            <a:srgbClr val="FDECE6">
              <a:alpha val="100000"/>
            </a:srgbClr>
          </a:solidFill>
          <a:ln w="9525">
            <a:solidFill>
              <a:srgbClr val="E7BCA7">
                <a:alpha val="100000"/>
              </a:srgbClr>
            </a:solidFill>
          </a:ln>
        </p:spPr>
        <p:txBody>
          <a:bodyPr vertOverflow="clip" rtlCol="0" anchor="ctr"/>
          <a:lstStyle/>
          <a:p>
            <a:pPr algn="ctr"/>
            <a:r>
              <a:t/>
            </a:r>
          </a:p>
        </p:txBody>
      </p:sp>
      <p:sp>
        <p:nvSpPr>
          <p:cNvPr id="8" name="" descr=""/>
          <p:cNvSpPr/>
          <p:nvPr/>
        </p:nvSpPr>
        <p:spPr>
          <a:xfrm>
            <a:off x="514350" y="3190875"/>
            <a:ext cx="38100" cy="1438275"/>
          </a:xfrm>
          <a:prstGeom prst="roundRect">
            <a:avLst/>
          </a:prstGeom>
          <a:solidFill>
            <a:srgbClr val="E7BCA7">
              <a:alpha val="100000"/>
            </a:srgbClr>
          </a:solidFill>
          <a:ln w="9525">
            <a:noFill/>
          </a:ln>
        </p:spPr>
        <p:txBody>
          <a:bodyPr vertOverflow="clip" rtlCol="0" anchor="ctr"/>
          <a:lstStyle/>
          <a:p>
            <a:pPr algn="ctr"/>
            <a:r>
              <a:t/>
            </a:r>
          </a:p>
        </p:txBody>
      </p:sp>
      <p:sp>
        <p:nvSpPr>
          <p:cNvPr id="9" name=""/>
          <p:cNvSpPr txBox="1"/>
          <p:nvPr/>
        </p:nvSpPr>
        <p:spPr>
          <a:xfrm>
            <a:off x="514350" y="12192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Ninguna señal prueba por sí sola que haya evitación. Un día de descanso, una semana de duelo o un periodo de información pueden ser pausas legítimas. La diferencia está en la dirección: después de la práctica, ¿el paso siguiente se ve más claro y más pequeño, o se ve más lejos? Si cada semana la práctica crece y la acción sigue intacta, la respuesta ya está a la vista.]]></a:t>
            </a:r>
          </a:p>
        </p:txBody>
      </p:sp>
      <p:sp>
        <p:nvSpPr>
          <p:cNvPr id="10" name=""/>
          <p:cNvSpPr txBox="1"/>
          <p:nvPr/>
        </p:nvSpPr>
        <p:spPr>
          <a:xfrm>
            <a:off x="685800" y="3267075"/>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os límites de esta escuela]]></a:t>
            </a:r>
          </a:p>
        </p:txBody>
      </p:sp>
      <p:sp>
        <p:nvSpPr>
          <p:cNvPr id="11" name=""/>
          <p:cNvSpPr txBox="1"/>
          <p:nvPr/>
        </p:nvSpPr>
        <p:spPr>
          <a:xfrm>
            <a:off x="685800" y="3676650"/>
            <a:ext cx="7772400" cy="981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stas prácticas acompañan y no sustituyen la atención de un profesional de la salud mental. Y en lo económico: esto es orientación general y no asesoría financiera personalizada.]]></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2. Las señales de que la rutina tomó el lugar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rit-r02-oa03"/>
              </a:rPr>
              <a:t><![CDATA[Cuando la práctica se vuelve evitac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2 / 56]]></a:t>
            </a:r>
          </a:p>
        </p:txBody>
      </p:sp>
      <p:sp>
        <p:nvSpPr>
          <p:cNvPr id="7" name=""/>
          <p:cNvSpPr txBox="1"/>
          <p:nvPr/>
        </p:nvSpPr>
        <p:spPr>
          <a:xfrm>
            <a:off x="514350" y="121920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ste descargo importa porque la evitación sostenida suele convivir con ansiedad. La lección no propone combatirla con más disciplina: propone recuperar la función de la práctica y, cuando el miedo impide funcionar, buscar ayuda profesional. Un procedimiento de cuatro pasos no reemplaza esa ayuda.]]></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3. Devolver la práctica a su fun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rit-r02-oa03"/>
              </a:rPr>
              <a:t><![CDATA[Cuando la práctica se vuelve evitac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3 / 56]]></a:t>
            </a:r>
          </a:p>
        </p:txBody>
      </p:sp>
      <p:sp>
        <p:nvSpPr>
          <p:cNvPr id="7" name=""/>
          <p:cNvSpPr txBox="1"/>
          <p:nvPr/>
        </p:nvSpPr>
        <p:spPr>
          <a:xfrm>
            <a:off x="514350" y="1219200"/>
            <a:ext cx="8115300" cy="2676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procedimiento tiene cuatro pasos. Primero, nombrar la acción que importa en una frase que empiece con un verbo: llamar a la clienta, pedir el aumento, escribir la primera página. Segundo, mirar dónde está la práctica respecto de esa acción: antes, después o en lugar de. Tercero, invertir el orden si hace falta: el paso va primero y la práctica queda como apoyo, con la mitad del tiempo. Cuarto, revisar a los siete días si la acción ocurrió; si no ocurrió, el problema no es la falta de una señal más.]]></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3. Devolver la práctica a su fun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rit-r02-oa03"/>
              </a:rPr>
              <a:t><![CDATA[Cuando la práctica se vuelve evitac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4 / 56]]></a:t>
            </a:r>
          </a:p>
        </p:txBody>
      </p:sp>
      <p:sp>
        <p:nvSpPr>
          <p:cNvPr id="7" name=""/>
          <p:cNvSpPr txBox="1"/>
          <p:nvPr/>
        </p:nvSpPr>
        <p:spPr>
          <a:xfrm>
            <a:off x="514350" y="1352550"/>
            <a:ext cx="8115300" cy="4667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600" spc="0" u="none" cap="none">
                <a:solidFill>
                  <a:srgbClr val="172033">
                    <a:alpha val="100000"/>
                  </a:srgbClr>
                </a:solidFill>
                <a:latin typeface="Calibri"/>
              </a:rPr>
              <a:t><![CDATA[Imagen no disponible]]></a:t>
            </a:r>
          </a:p>
        </p:txBody>
      </p:sp>
      <p:sp>
        <p:nvSpPr>
          <p:cNvPr id="8" name=""/>
          <p:cNvSpPr txBox="1"/>
          <p:nvPr/>
        </p:nvSpPr>
        <p:spPr>
          <a:xfrm>
            <a:off x="514350" y="1952625"/>
            <a:ext cx="8115300" cy="10001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Ninguna señal prueba que la práctica sea mala. Lo que muestran es una función invertida: lo que debía preparar la acción la está reemplazando.]]></a:t>
            </a:r>
          </a:p>
        </p:txBody>
      </p:sp>
      <p:sp>
        <p:nvSpPr>
          <p:cNvPr id="9" name=""/>
          <p:cNvSpPr txBox="1"/>
          <p:nvPr/>
        </p:nvSpPr>
        <p:spPr>
          <a:xfrm>
            <a:off x="514350" y="3067050"/>
            <a:ext cx="8115300" cy="542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La imagen vectorial assets/fig-atr-rit-evasion-tabla.svg no se pudo convertir a un formato editable compatible.]]></a:t>
            </a:r>
          </a:p>
        </p:txBody>
      </p:sp>
      <p:sp>
        <p:nvSpPr>
          <p:cNvPr id="10" name="" descr=""/>
          <p:cNvSpPr/>
          <p:nvPr/>
        </p:nvSpPr>
        <p:spPr>
          <a:xfrm>
            <a:off x="514350" y="3781425"/>
            <a:ext cx="2667000" cy="495300"/>
          </a:xfrm>
          <a:prstGeom prst="roundRect">
            <a:avLst/>
          </a:prstGeom>
          <a:solidFill>
            <a:srgbClr val="5C6577">
              <a:alpha val="100000"/>
            </a:srgbClr>
          </a:solidFill>
          <a:ln w="9525">
            <a:noFill/>
          </a:ln>
        </p:spPr>
        <p:txBody>
          <a:bodyPr vertOverflow="clip" rtlCol="0" anchor="ctr"/>
          <a:lstStyle/>
          <a:p>
            <a:pPr algn="ctr"/>
            <a:r>
              <a:t/>
            </a:r>
          </a:p>
        </p:txBody>
      </p:sp>
      <p:sp>
        <p:nvSpPr>
          <p:cNvPr id="11" name=""/>
          <p:cNvSpPr txBox="1"/>
          <p:nvPr/>
        </p:nvSpPr>
        <p:spPr>
          <a:xfrm>
            <a:off x="685800" y="3905250"/>
            <a:ext cx="2324100" cy="266700"/>
          </a:xfrm>
          <a:prstGeom prst="rect">
            <a:avLst/>
          </a:prstGeom>
          <a:noFill/>
        </p:spPr>
        <p:txBody>
          <a:bodyPr anchor="ctr" anchorCtr="0" rtlCol="0" vert="horz" bIns="0" lIns="0" rIns="0" tIns="0">
            <a:noAutofit/>
          </a:bodyPr>
          <a:lstStyle/>
          <a:p>
            <a:pPr algn="ctr" rtl="0" fontAlgn="ctr" marL="0" marR="0" indent="0" lvl="0">
              <a:lnSpc>
                <a:spcPct val="100000"/>
              </a:lnSpc>
              <a:spcBef>
                <a:spcPts val="0"/>
              </a:spcBef>
              <a:spcAft>
                <a:spcPts val="0"/>
              </a:spcAft>
            </a:pPr>
            <a:r>
              <a:rPr lang="en-US" b="1" strike="noStrike" sz="2000" spc="0" u="none" cap="none">
                <a:solidFill>
                  <a:srgbClr val="FFFFFF">
                    <a:alpha val="100000"/>
                  </a:srgbClr>
                </a:solidFill>
                <a:latin typeface="Calibri"/>
                <a:hlinkClick r:id="rId4" tooltip="Abrir el OA"/>
              </a:rPr>
              <a:t><![CDATA[Abrir el OA]]></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3. Devolver la práctica a su fun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rit-r02-oa03"/>
              </a:rPr>
              <a:t><![CDATA[Cuando la práctica se vuelve evitac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5 / 56]]></a:t>
            </a:r>
          </a:p>
        </p:txBody>
      </p:sp>
      <p:sp>
        <p:nvSpPr>
          <p:cNvPr id="7" name=""/>
          <p:cNvSpPr txBox="1"/>
          <p:nvPr/>
        </p:nvSpPr>
        <p:spPr>
          <a:xfrm>
            <a:off x="514350" y="12192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inversión es el cambio central y también el más incómodo. Hacer primero el paso reduce la calma que daba el ritual, y esa calma era parte del problema. Por eso conviene que el paso sea pequeño: una llamada de dos minutos, un correo de tres líneas, una pregunta concreta. La práctica puede acompañar después, como cierre, no como requisito.]]></a:t>
            </a:r>
          </a:p>
        </p:txBody>
      </p:sp>
      <p:sp>
        <p:nvSpPr>
          <p:cNvPr id="8" name=""/>
          <p:cNvSpPr txBox="1"/>
          <p:nvPr/>
        </p:nvSpPr>
        <p:spPr>
          <a:xfrm>
            <a:off x="514350" y="3267075"/>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revisión de los siete días tiene una sola pregunta: ¿hubo acción? Si la hubo, la práctica recuperó su función y puede quedarse. Si no la hubo, se baja el tamaño del paso o se pide ayuda; añadir otra práctica solo engorda el refugio.]]></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4. Dos casos resueltos: el orden invertido]]></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rit-r02-oa03"/>
              </a:rPr>
              <a:t><![CDATA[Cuando la práctica se vuelve evitac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6 / 56]]></a:t>
            </a:r>
          </a:p>
        </p:txBody>
      </p:sp>
      <p:sp>
        <p:nvSpPr>
          <p:cNvPr id="7" name=""/>
          <p:cNvSpPr txBox="1"/>
          <p:nvPr/>
        </p:nvSpPr>
        <p:spPr>
          <a:xfrm>
            <a:off x="514350" y="121920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os dos casos son ficticios y sirven para practicar el procedimiento. No son testimonios ni personas reales.]]></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rit-r02-oa03"/>
              </a:rPr>
              <a:t><![CDATA[Cuando la práctica se vuelve evitac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7 / 56]]></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4. Dos casos resueltos: el orden invertido · Ejemplo resuelto 1: la visualización antes de la llamada · Paso 1 de 4]]></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so 1. La escena]]></a:t>
            </a:r>
          </a:p>
        </p:txBody>
      </p:sp>
      <p:sp>
        <p:nvSpPr>
          <p:cNvPr id="9" name=""/>
          <p:cNvSpPr txBox="1"/>
          <p:nvPr/>
        </p:nvSpPr>
        <p:spPr>
          <a:xfrm>
            <a:off x="514350" y="2447925"/>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Una persona visualiza cada mañana durante veinte minutos la conversación con una clienta. Sale de la visualización tranquila y no llama.]]></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rit-r02-oa03"/>
              </a:rPr>
              <a:t><![CDATA[Cuando la práctica se vuelve evitac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8 / 56]]></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4. Dos casos resueltos: el orden invertido · Ejemplo resuelto 1: la visualización antes de la llamada · Paso 2 de 4]]></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so 2. La señal]]></a:t>
            </a:r>
          </a:p>
        </p:txBody>
      </p:sp>
      <p:sp>
        <p:nvSpPr>
          <p:cNvPr id="9" name=""/>
          <p:cNvSpPr txBox="1"/>
          <p:nvPr/>
        </p:nvSpPr>
        <p:spPr>
          <a:xfrm>
            <a:off x="514350" y="2447925"/>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rutina creció de cinco a veinte minutos y la llamada lleva tres semanas pendiente. La práctica calma y la acción se aleja: función invertida.]]></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rit-r02-oa03"/>
              </a:rPr>
              <a:t><![CDATA[Cuando la práctica se vuelve evitac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9 / 56]]></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4. Dos casos resueltos: el orden invertido · Ejemplo resuelto 1: la visualización antes de la llamada · Paso 3 de 4]]></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so 3. El cambio]]></a:t>
            </a:r>
          </a:p>
        </p:txBody>
      </p:sp>
      <p:sp>
        <p:nvSpPr>
          <p:cNvPr id="9" name=""/>
          <p:cNvSpPr txBox="1"/>
          <p:nvPr/>
        </p:nvSpPr>
        <p:spPr>
          <a:xfrm>
            <a:off x="514350" y="2447925"/>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scribe la llamada como primer paso del día, antes de la visualización, y reduce la visualización a cinco minutos como cierre. La llamada dura seis minutos.]]></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rit-r02-oa03"/>
              </a:rPr>
              <a:t><![CDATA[Cuando la práctica se vuelve evitac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0 / 56]]></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4. Dos casos resueltos: el orden invertido · Ejemplo resuelto 1: la visualización antes de la llamada · Paso 4 de 4]]></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so 4. La revisión]]></a:t>
            </a:r>
          </a:p>
        </p:txBody>
      </p:sp>
      <p:sp>
        <p:nvSpPr>
          <p:cNvPr id="9" name=""/>
          <p:cNvSpPr txBox="1"/>
          <p:nvPr/>
        </p:nvSpPr>
        <p:spPr>
          <a:xfrm>
            <a:off x="514350" y="2447925"/>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A los siete días hubo tres llamadas. La práctica ya no es requisito: es el cierre que antes era la antesala. La clienta no era el problema; el orden sí.]]></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rit-r02-oa03"/>
              </a:rPr>
              <a:t><![CDATA[Cuando la práctica se vuelve evitac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1 / 56]]></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4. Dos casos resueltos: el orden invertido · Ejemplo resuelto 2: el tablero que se rehace cada semana · Paso 1 de 4]]></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so 1. La escena]]></a:t>
            </a:r>
          </a:p>
        </p:txBody>
      </p:sp>
      <p:sp>
        <p:nvSpPr>
          <p:cNvPr id="9" name=""/>
          <p:cNvSpPr txBox="1"/>
          <p:nvPr/>
        </p:nvSpPr>
        <p:spPr>
          <a:xfrm>
            <a:off x="514350" y="2447925"/>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Otra persona rehace su tablero de visión cada domingo: cambia imágenes, ordena columnas y elige colores. Lleva dos meses sin pedir el cambio de puesto que dice querer.]]></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rit-r02-oa03"/>
              </a:rPr>
              <a:t><![CDATA[Cuando la práctica se vuelve evitac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2 / 56]]></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4. Dos casos resueltos: el orden invertido · Ejemplo resuelto 2: el tablero que se rehace cada semana · Paso 2 de 4]]></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so 2. La señal]]></a:t>
            </a:r>
          </a:p>
        </p:txBody>
      </p:sp>
      <p:sp>
        <p:nvSpPr>
          <p:cNvPr id="9" name=""/>
          <p:cNvSpPr txBox="1"/>
          <p:nvPr/>
        </p:nvSpPr>
        <p:spPr>
          <a:xfrm>
            <a:off x="514350" y="2447925"/>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Prepara más de lo que actúa. El tablero da la sensación de avanzar sin el riesgo de preguntar. La práctica ocupa el lugar de la conversación.]]></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rit-r02-oa03"/>
              </a:rPr>
              <a:t><![CDATA[Cuando la práctica se vuelve evitac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3 / 56]]></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4. Dos casos resueltos: el orden invertido · Ejemplo resuelto 2: el tablero que se rehace cada semana · Paso 3 de 4]]></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so 3. El cambio]]></a:t>
            </a:r>
          </a:p>
        </p:txBody>
      </p:sp>
      <p:sp>
        <p:nvSpPr>
          <p:cNvPr id="9" name=""/>
          <p:cNvSpPr txBox="1"/>
          <p:nvPr/>
        </p:nvSpPr>
        <p:spPr>
          <a:xfrm>
            <a:off x="514350" y="2447925"/>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domingo escribe una sola frase: «el lunes pido quince minutos con mi jefa». El tablero se mira después de la reunión, no antes.]]></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rit-r02-oa03"/>
              </a:rPr>
              <a:t><![CDATA[Cuando la práctica se vuelve evitac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4 / 56]]></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4. Dos casos resueltos: el orden invertido · Ejemplo resuelto 2: el tablero que se rehace cada semana · Paso 4 de 4]]></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so 4. La revisión]]></a:t>
            </a:r>
          </a:p>
        </p:txBody>
      </p:sp>
      <p:sp>
        <p:nvSpPr>
          <p:cNvPr id="9" name=""/>
          <p:cNvSpPr txBox="1"/>
          <p:nvPr/>
        </p:nvSpPr>
        <p:spPr>
          <a:xfrm>
            <a:off x="514350" y="2447925"/>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reunión ocurrió en la segunda semana. El tablero dejó de ser el proyecto y volvió a ser un apoyo. La práctica no se eliminó: cambió de lugar.]]></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4. Dos casos resueltos: el orden invertido]]></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rit-r02-oa03"/>
              </a:rPr>
              <a:t><![CDATA[Cuando la práctica se vuelve evitac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5 / 56]]></a:t>
            </a:r>
          </a:p>
        </p:txBody>
      </p:sp>
      <p:sp>
        <p:nvSpPr>
          <p:cNvPr id="7" name=""/>
          <p:cNvSpPr txBox="1"/>
          <p:nvPr/>
        </p:nvSpPr>
        <p:spPr>
          <a:xfrm>
            <a:off x="514350" y="1219200"/>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os dos casos comparten la misma corrección: el paso se vuelve pequeño y va primero; la práctica se queda después, con menos tiempo. Ninguno eliminó su rutina. Lo que cambió fue el lugar que ocupaba en la cadena.]]></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5. Tu prueba de fun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rit-r02-oa03"/>
              </a:rPr>
              <a:t><![CDATA[Cuando la práctica se vuelve evitac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6 / 56]]></a:t>
            </a:r>
          </a:p>
        </p:txBody>
      </p:sp>
      <p:sp>
        <p:nvSpPr>
          <p:cNvPr id="7" name=""/>
          <p:cNvSpPr txBox="1"/>
          <p:nvPr/>
        </p:nvSpPr>
        <p:spPr>
          <a:xfrm>
            <a:off x="514350" y="12192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producto es una prueba de función. Escribe la acción que importa, la fecha en que la harás, el tamaño mínimo del paso y el lugar que ocupa la práctica: antes, después o en lugar de. Esa última palabra es el diagnóstico. Si la práctica está «en lugar de», no hace falta más fuerza de voluntad: hace falta mover el orden y reducir el ritual.]]></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5. Tu prueba de fun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rit-r02-oa03"/>
              </a:rPr>
              <a:t><![CDATA[Cuando la práctica se vuelve evitac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7 / 56]]></a:t>
            </a:r>
          </a:p>
        </p:txBody>
      </p:sp>
      <p:sp>
        <p:nvSpPr>
          <p:cNvPr id="7" name=""/>
          <p:cNvSpPr txBox="1"/>
          <p:nvPr/>
        </p:nvSpPr>
        <p:spPr>
          <a:xfrm>
            <a:off x="514350" y="1352550"/>
            <a:ext cx="8115300" cy="4667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600" spc="0" u="none" cap="none">
                <a:solidFill>
                  <a:srgbClr val="172033">
                    <a:alpha val="100000"/>
                  </a:srgbClr>
                </a:solidFill>
                <a:latin typeface="Calibri"/>
              </a:rPr>
              <a:t><![CDATA[Imagen no disponible]]></a:t>
            </a:r>
          </a:p>
        </p:txBody>
      </p:sp>
      <p:sp>
        <p:nvSpPr>
          <p:cNvPr id="8" name=""/>
          <p:cNvSpPr txBox="1"/>
          <p:nvPr/>
        </p:nvSpPr>
        <p:spPr>
          <a:xfrm>
            <a:off x="514350" y="1952625"/>
            <a:ext cx="8115300" cy="10001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Mira el tercer peldaño: el alivio es la recompensa que mantiene el círculo. Por eso la solución no es exigir más disciplina, sino cambiar el orden.]]></a:t>
            </a:r>
          </a:p>
        </p:txBody>
      </p:sp>
      <p:sp>
        <p:nvSpPr>
          <p:cNvPr id="9" name=""/>
          <p:cNvSpPr txBox="1"/>
          <p:nvPr/>
        </p:nvSpPr>
        <p:spPr>
          <a:xfrm>
            <a:off x="514350" y="3067050"/>
            <a:ext cx="8115300" cy="542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La imagen vectorial assets/fig-atr-rit-evasion-cascada.svg no se pudo convertir a un formato editable compatible.]]></a:t>
            </a:r>
          </a:p>
        </p:txBody>
      </p:sp>
      <p:sp>
        <p:nvSpPr>
          <p:cNvPr id="10" name="" descr=""/>
          <p:cNvSpPr/>
          <p:nvPr/>
        </p:nvSpPr>
        <p:spPr>
          <a:xfrm>
            <a:off x="514350" y="3781425"/>
            <a:ext cx="2667000" cy="495300"/>
          </a:xfrm>
          <a:prstGeom prst="roundRect">
            <a:avLst/>
          </a:prstGeom>
          <a:solidFill>
            <a:srgbClr val="5C6577">
              <a:alpha val="100000"/>
            </a:srgbClr>
          </a:solidFill>
          <a:ln w="9525">
            <a:noFill/>
          </a:ln>
        </p:spPr>
        <p:txBody>
          <a:bodyPr vertOverflow="clip" rtlCol="0" anchor="ctr"/>
          <a:lstStyle/>
          <a:p>
            <a:pPr algn="ctr"/>
            <a:r>
              <a:t/>
            </a:r>
          </a:p>
        </p:txBody>
      </p:sp>
      <p:sp>
        <p:nvSpPr>
          <p:cNvPr id="11" name=""/>
          <p:cNvSpPr txBox="1"/>
          <p:nvPr/>
        </p:nvSpPr>
        <p:spPr>
          <a:xfrm>
            <a:off x="685800" y="3905250"/>
            <a:ext cx="2324100" cy="266700"/>
          </a:xfrm>
          <a:prstGeom prst="rect">
            <a:avLst/>
          </a:prstGeom>
          <a:noFill/>
        </p:spPr>
        <p:txBody>
          <a:bodyPr anchor="ctr" anchorCtr="0" rtlCol="0" vert="horz" bIns="0" lIns="0" rIns="0" tIns="0">
            <a:noAutofit/>
          </a:bodyPr>
          <a:lstStyle/>
          <a:p>
            <a:pPr algn="ctr" rtl="0" fontAlgn="ctr" marL="0" marR="0" indent="0" lvl="0">
              <a:lnSpc>
                <a:spcPct val="100000"/>
              </a:lnSpc>
              <a:spcBef>
                <a:spcPts val="0"/>
              </a:spcBef>
              <a:spcAft>
                <a:spcPts val="0"/>
              </a:spcAft>
            </a:pPr>
            <a:r>
              <a:rPr lang="en-US" b="1" strike="noStrike" sz="2000" spc="0" u="none" cap="none">
                <a:solidFill>
                  <a:srgbClr val="FFFFFF">
                    <a:alpha val="100000"/>
                  </a:srgbClr>
                </a:solidFill>
                <a:latin typeface="Calibri"/>
                <a:hlinkClick r:id="rId4" tooltip="Abrir el OA"/>
              </a:rPr>
              <a:t><![CDATA[Abrir el OA]]></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5. Tu prueba de fun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rit-r02-oa03"/>
              </a:rPr>
              <a:t><![CDATA[Cuando la práctica se vuelve evitac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8 / 56]]></a:t>
            </a:r>
          </a:p>
        </p:txBody>
      </p:sp>
      <p:sp>
        <p:nvSpPr>
          <p:cNvPr id="7" name=""/>
          <p:cNvSpPr txBox="1"/>
          <p:nvPr/>
        </p:nvSpPr>
        <p:spPr>
          <a:xfrm>
            <a:off x="514350" y="121920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prueba se revisa a los siete días con una línea: hubo acción o no hubo acción. Si hubo, conserva la práctica como apoyo y anota qué la ayudó. Si no hubo, no añadas otra práctica: reduce el paso, cambia el día o pide compañía. La función se recupera con menos ritual y más paso, no al revés.]]></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1 · Opción múltiple]]></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rit-r02-oa03"/>
              </a:rPr>
              <a:t><![CDATA[Cuando la práctica se vuelve evitac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9 / 56]]></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5. Tu prueba de función]]></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Cuál de estas señales indica con más claridad que la rutina sustituye a la acción?]]></a:t>
            </a:r>
          </a:p>
        </p:txBody>
      </p:sp>
      <p:sp>
        <p:nvSpPr>
          <p:cNvPr id="9" name=""/>
          <p:cNvSpPr txBox="1"/>
          <p:nvPr/>
        </p:nvSpPr>
        <p:spPr>
          <a:xfrm>
            <a:off x="666750" y="232410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La práctica dura menos de cinco minutos.]]></a:t>
            </a:r>
          </a:p>
        </p:txBody>
      </p:sp>
      <p:sp>
        <p:nvSpPr>
          <p:cNvPr id="10" name=""/>
          <p:cNvSpPr txBox="1"/>
          <p:nvPr/>
        </p:nvSpPr>
        <p:spPr>
          <a:xfrm>
            <a:off x="666750" y="2695575"/>
            <a:ext cx="79629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La práctica crece cuando sube la ansiedad y la acción sigue pospuesta.]]></a:t>
            </a:r>
          </a:p>
        </p:txBody>
      </p:sp>
      <p:sp>
        <p:nvSpPr>
          <p:cNvPr id="11" name=""/>
          <p:cNvSpPr txBox="1"/>
          <p:nvPr/>
        </p:nvSpPr>
        <p:spPr>
          <a:xfrm>
            <a:off x="666750" y="339090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Tienes un tablero colgado en la pared.]]></a:t>
            </a:r>
          </a:p>
        </p:txBody>
      </p:sp>
      <p:sp>
        <p:nvSpPr>
          <p:cNvPr id="12" name=""/>
          <p:cNvSpPr txBox="1"/>
          <p:nvPr/>
        </p:nvSpPr>
        <p:spPr>
          <a:xfrm>
            <a:off x="666750" y="377190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Revisas el registro una vez por semana.]]></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2 · Verdadero o falso]]></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rit-r02-oa03"/>
              </a:rPr>
              <a:t><![CDATA[Cuando la práctica se vuelve evitac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0 / 56]]></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5. Tu prueba de función]]></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Según la lección, cualquier pausa en la práctica es una forma de evitación.]]></a:t>
            </a:r>
          </a:p>
        </p:txBody>
      </p:sp>
      <p:sp>
        <p:nvSpPr>
          <p:cNvPr id="9" name=""/>
          <p:cNvSpPr txBox="1"/>
          <p:nvPr/>
        </p:nvSpPr>
        <p:spPr>
          <a:xfrm>
            <a:off x="666750" y="232410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Verdadero]]></a:t>
            </a:r>
          </a:p>
        </p:txBody>
      </p:sp>
      <p:sp>
        <p:nvSpPr>
          <p:cNvPr id="10" name=""/>
          <p:cNvSpPr txBox="1"/>
          <p:nvPr/>
        </p:nvSpPr>
        <p:spPr>
          <a:xfrm>
            <a:off x="666750" y="269557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Falso]]></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3 · Relacionar]]></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rit-r02-oa03"/>
              </a:rPr>
              <a:t><![CDATA[Cuando la práctica se vuelve evitac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1 / 56]]></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5. Tu prueba de función]]></a:t>
            </a:r>
          </a:p>
        </p:txBody>
      </p:sp>
      <p:sp>
        <p:nvSpPr>
          <p:cNvPr id="8" name=""/>
          <p:cNvSpPr txBox="1"/>
          <p:nvPr/>
        </p:nvSpPr>
        <p:spPr>
          <a:xfrm>
            <a:off x="514350" y="154305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Une cada señal con lo que muestra.]]></a:t>
            </a:r>
          </a:p>
        </p:txBody>
      </p:sp>
      <p:sp>
        <p:nvSpPr>
          <p:cNvPr id="9" name=""/>
          <p:cNvSpPr txBox="1"/>
          <p:nvPr/>
        </p:nvSpPr>
        <p:spPr>
          <a:xfrm>
            <a:off x="514350" y="199072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olumna A]]></a:t>
            </a:r>
          </a:p>
        </p:txBody>
      </p:sp>
      <p:sp>
        <p:nvSpPr>
          <p:cNvPr id="10" name=""/>
          <p:cNvSpPr txBox="1"/>
          <p:nvPr/>
        </p:nvSpPr>
        <p:spPr>
          <a:xfrm>
            <a:off x="514350" y="22669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1. Añades rituales cuando sube la ansiedad]]></a:t>
            </a:r>
          </a:p>
        </p:txBody>
      </p:sp>
      <p:sp>
        <p:nvSpPr>
          <p:cNvPr id="11" name=""/>
          <p:cNvSpPr txBox="1"/>
          <p:nvPr/>
        </p:nvSpPr>
        <p:spPr>
          <a:xfrm>
            <a:off x="514350" y="261937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2. No empiezas hasta terminar la rutina]]></a:t>
            </a:r>
          </a:p>
        </p:txBody>
      </p:sp>
      <p:sp>
        <p:nvSpPr>
          <p:cNvPr id="12" name=""/>
          <p:cNvSpPr txBox="1"/>
          <p:nvPr/>
        </p:nvSpPr>
        <p:spPr>
          <a:xfrm>
            <a:off x="514350" y="29718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3. Preparas más de lo que actúas]]></a:t>
            </a:r>
          </a:p>
        </p:txBody>
      </p:sp>
      <p:sp>
        <p:nvSpPr>
          <p:cNvPr id="13" name=""/>
          <p:cNvSpPr txBox="1"/>
          <p:nvPr/>
        </p:nvSpPr>
        <p:spPr>
          <a:xfrm>
            <a:off x="514350" y="332422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olumna B]]></a:t>
            </a:r>
          </a:p>
        </p:txBody>
      </p:sp>
      <p:sp>
        <p:nvSpPr>
          <p:cNvPr id="14" name=""/>
          <p:cNvSpPr txBox="1"/>
          <p:nvPr/>
        </p:nvSpPr>
        <p:spPr>
          <a:xfrm>
            <a:off x="628650" y="36004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El ritual se volvió requisito]]></a:t>
            </a:r>
          </a:p>
        </p:txBody>
      </p:sp>
      <p:sp>
        <p:nvSpPr>
          <p:cNvPr id="15" name=""/>
          <p:cNvSpPr txBox="1"/>
          <p:nvPr/>
        </p:nvSpPr>
        <p:spPr>
          <a:xfrm>
            <a:off x="628650" y="39528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La calma llega sin riesgo]]></a:t>
            </a:r>
          </a:p>
        </p:txBody>
      </p:sp>
      <p:sp>
        <p:nvSpPr>
          <p:cNvPr id="16" name=""/>
          <p:cNvSpPr txBox="1"/>
          <p:nvPr/>
        </p:nvSpPr>
        <p:spPr>
          <a:xfrm>
            <a:off x="628650" y="43053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El alivio refuerza la espera]]></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4 · Clasificar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rit-r02-oa03"/>
              </a:rPr>
              <a:t><![CDATA[Cuando la práctica se vuelve evitac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2 / 56]]></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5. Tu prueba de función]]></a:t>
            </a:r>
          </a:p>
        </p:txBody>
      </p:sp>
      <p:sp>
        <p:nvSpPr>
          <p:cNvPr id="8" name=""/>
          <p:cNvSpPr txBox="1"/>
          <p:nvPr/>
        </p:nvSpPr>
        <p:spPr>
          <a:xfrm>
            <a:off x="514350" y="154305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Clasifica cada conducta según prepare la acción o la sustituya.]]></a:t>
            </a:r>
          </a:p>
        </p:txBody>
      </p:sp>
      <p:sp>
        <p:nvSpPr>
          <p:cNvPr id="9" name=""/>
          <p:cNvSpPr txBox="1"/>
          <p:nvPr/>
        </p:nvSpPr>
        <p:spPr>
          <a:xfrm>
            <a:off x="514350" y="199072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ategorías]]></a:t>
            </a:r>
          </a:p>
        </p:txBody>
      </p:sp>
      <p:sp>
        <p:nvSpPr>
          <p:cNvPr id="10" name=""/>
          <p:cNvSpPr txBox="1"/>
          <p:nvPr/>
        </p:nvSpPr>
        <p:spPr>
          <a:xfrm>
            <a:off x="628650" y="22669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Prepara la acción]]></a:t>
            </a:r>
          </a:p>
        </p:txBody>
      </p:sp>
      <p:sp>
        <p:nvSpPr>
          <p:cNvPr id="11" name=""/>
          <p:cNvSpPr txBox="1"/>
          <p:nvPr/>
        </p:nvSpPr>
        <p:spPr>
          <a:xfrm>
            <a:off x="628650" y="26193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Sustituye la acción]]></a:t>
            </a:r>
          </a:p>
        </p:txBody>
      </p:sp>
      <p:sp>
        <p:nvSpPr>
          <p:cNvPr id="12" name=""/>
          <p:cNvSpPr txBox="1"/>
          <p:nvPr/>
        </p:nvSpPr>
        <p:spPr>
          <a:xfrm>
            <a:off x="514350" y="29718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1. Escribir la escena y luego hacer la llamada]]></a:t>
            </a:r>
          </a:p>
        </p:txBody>
      </p:sp>
      <p:sp>
        <p:nvSpPr>
          <p:cNvPr id="13" name=""/>
          <p:cNvSpPr txBox="1"/>
          <p:nvPr/>
        </p:nvSpPr>
        <p:spPr>
          <a:xfrm>
            <a:off x="514350" y="33337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2. Rehacer el tablero cada domingo y no pedir la reunión]]></a:t>
            </a:r>
          </a:p>
        </p:txBody>
      </p:sp>
      <p:sp>
        <p:nvSpPr>
          <p:cNvPr id="14" name=""/>
          <p:cNvSpPr txBox="1"/>
          <p:nvPr/>
        </p:nvSpPr>
        <p:spPr>
          <a:xfrm>
            <a:off x="514350" y="36957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3. Ensayar la pregunta y hacerla esa misma tarde]]></a:t>
            </a:r>
          </a:p>
        </p:txBody>
      </p:sp>
      <p:sp>
        <p:nvSpPr>
          <p:cNvPr id="15" name=""/>
          <p:cNvSpPr txBox="1"/>
          <p:nvPr/>
        </p:nvSpPr>
        <p:spPr>
          <a:xfrm>
            <a:off x="514350" y="40576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4. Añadir una visualización más cuando sube el miedo]]></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4 · Clasificar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rit-r02-oa03"/>
              </a:rPr>
              <a:t><![CDATA[Cuando la práctica se vuelve evitac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3 / 56]]></a:t>
            </a:r>
          </a:p>
        </p:txBody>
      </p:sp>
      <p:sp>
        <p:nvSpPr>
          <p:cNvPr id="7" name=""/>
          <p:cNvSpPr txBox="1"/>
          <p:nvPr/>
        </p:nvSpPr>
        <p:spPr>
          <a:xfrm>
            <a:off x="514350" y="12192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5. Repasar tres puntos antes de entrar a la reunión]]></a:t>
            </a:r>
          </a:p>
        </p:txBody>
      </p:sp>
      <p:sp>
        <p:nvSpPr>
          <p:cNvPr id="8" name=""/>
          <p:cNvSpPr txBox="1"/>
          <p:nvPr/>
        </p:nvSpPr>
        <p:spPr>
          <a:xfrm>
            <a:off x="514350" y="15811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6. Esperar a sentirte listo para empezar]]></a:t>
            </a:r>
          </a:p>
        </p:txBody>
      </p:sp>
      <p:sp>
        <p:nvSpPr>
          <p:cNvPr id="9" name=""/>
          <p:cNvSpPr txBox="1"/>
          <p:nvPr/>
        </p:nvSpPr>
        <p:spPr>
          <a:xfrm>
            <a:off x="514350" y="19431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lasifica cada elemento en una de las categorías.]]></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5 · Ordenar la secuenci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rit-r02-oa03"/>
              </a:rPr>
              <a:t><![CDATA[Cuando la práctica se vuelve evitac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4 / 56]]></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5. Tu prueba de función]]></a:t>
            </a:r>
          </a:p>
        </p:txBody>
      </p:sp>
      <p:sp>
        <p:nvSpPr>
          <p:cNvPr id="8" name=""/>
          <p:cNvSpPr txBox="1"/>
          <p:nvPr/>
        </p:nvSpPr>
        <p:spPr>
          <a:xfrm>
            <a:off x="514350" y="154305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Ordena el procedimiento para devolver la práctica a su función.]]></a:t>
            </a:r>
          </a:p>
        </p:txBody>
      </p:sp>
      <p:sp>
        <p:nvSpPr>
          <p:cNvPr id="9" name=""/>
          <p:cNvSpPr txBox="1"/>
          <p:nvPr/>
        </p:nvSpPr>
        <p:spPr>
          <a:xfrm>
            <a:off x="628650" y="19907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Nombrar la acción que importa]]></a:t>
            </a:r>
          </a:p>
        </p:txBody>
      </p:sp>
      <p:sp>
        <p:nvSpPr>
          <p:cNvPr id="10" name=""/>
          <p:cNvSpPr txBox="1"/>
          <p:nvPr/>
        </p:nvSpPr>
        <p:spPr>
          <a:xfrm>
            <a:off x="628650" y="23526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Revisar a los siete días si hubo acción]]></a:t>
            </a:r>
          </a:p>
        </p:txBody>
      </p:sp>
      <p:sp>
        <p:nvSpPr>
          <p:cNvPr id="11" name=""/>
          <p:cNvSpPr txBox="1"/>
          <p:nvPr/>
        </p:nvSpPr>
        <p:spPr>
          <a:xfrm>
            <a:off x="628650" y="27146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Ubicar la práctica: antes, después o en lugar de]]></a:t>
            </a:r>
          </a:p>
        </p:txBody>
      </p:sp>
      <p:sp>
        <p:nvSpPr>
          <p:cNvPr id="12" name=""/>
          <p:cNvSpPr txBox="1"/>
          <p:nvPr/>
        </p:nvSpPr>
        <p:spPr>
          <a:xfrm>
            <a:off x="628650" y="30765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Invertir el orden y poner el paso primero]]></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6 · Detective de errores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rit-r02-oa03"/>
              </a:rPr>
              <a:t><![CDATA[Cuando la práctica se vuelve evitac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5 / 56]]></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5. Tu prueba de función]]></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Un practicante anotó estas cinco frases sobre su rutina. Marca las que no se sostienen.]]></a:t>
            </a:r>
          </a:p>
        </p:txBody>
      </p:sp>
      <p:sp>
        <p:nvSpPr>
          <p:cNvPr id="9" name=""/>
          <p:cNvSpPr txBox="1"/>
          <p:nvPr/>
        </p:nvSpPr>
        <p:spPr>
          <a:xfrm>
            <a:off x="628650" y="2324100"/>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Una conducta que alivia la ansiedad tiende a repetirse aunque no resuelva la causa.]]></a:t>
            </a:r>
          </a:p>
        </p:txBody>
      </p:sp>
      <p:sp>
        <p:nvSpPr>
          <p:cNvPr id="10" name=""/>
          <p:cNvSpPr txBox="1"/>
          <p:nvPr/>
        </p:nvSpPr>
        <p:spPr>
          <a:xfrm>
            <a:off x="628650" y="29908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Si la práctica calma, ya cumplió su función.]]></a:t>
            </a:r>
          </a:p>
        </p:txBody>
      </p:sp>
      <p:sp>
        <p:nvSpPr>
          <p:cNvPr id="11" name=""/>
          <p:cNvSpPr txBox="1"/>
          <p:nvPr/>
        </p:nvSpPr>
        <p:spPr>
          <a:xfrm>
            <a:off x="628650" y="33528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Un día de descanso es siempre una forma de evitación.]]></a:t>
            </a:r>
          </a:p>
        </p:txBody>
      </p:sp>
      <p:sp>
        <p:nvSpPr>
          <p:cNvPr id="12" name=""/>
          <p:cNvSpPr txBox="1"/>
          <p:nvPr/>
        </p:nvSpPr>
        <p:spPr>
          <a:xfrm>
            <a:off x="628650" y="3714750"/>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Nombrar la acción que importa es el primer paso del procedimiento.]]></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6 · Detective de errores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rit-r02-oa03"/>
              </a:rPr>
              <a:t><![CDATA[Cuando la práctica se vuelve evitac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6 / 56]]></a:t>
            </a:r>
          </a:p>
        </p:txBody>
      </p:sp>
      <p:sp>
        <p:nvSpPr>
          <p:cNvPr id="7" name=""/>
          <p:cNvSpPr txBox="1"/>
          <p:nvPr/>
        </p:nvSpPr>
        <p:spPr>
          <a:xfrm>
            <a:off x="628650" y="12192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 Si a los siete días no hubo acción, conviene añadir otra práctica.]]></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7 · Completar la frase]]></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rit-r02-oa03"/>
              </a:rPr>
              <a:t><![CDATA[Cuando la práctica se vuelve evitac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7 / 56]]></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5. Tu prueba de función]]></a:t>
            </a:r>
          </a:p>
        </p:txBody>
      </p:sp>
      <p:sp>
        <p:nvSpPr>
          <p:cNvPr id="8" name=""/>
          <p:cNvSpPr txBox="1"/>
          <p:nvPr/>
        </p:nvSpPr>
        <p:spPr>
          <a:xfrm>
            <a:off x="514350" y="154305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La señal central es que la práctica ___ y la acción que importa se ___.]]></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8 · Reflexión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rit-r02-oa03"/>
              </a:rPr>
              <a:t><![CDATA[Cuando la práctica se vuelve evitac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8 / 56]]></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5. Tu prueba de función]]></a:t>
            </a:r>
          </a:p>
        </p:txBody>
      </p:sp>
      <p:sp>
        <p:nvSpPr>
          <p:cNvPr id="8" name=""/>
          <p:cNvSpPr txBox="1"/>
          <p:nvPr/>
        </p:nvSpPr>
        <p:spPr>
          <a:xfrm>
            <a:off x="514350" y="1543050"/>
            <a:ext cx="8115300" cy="17716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Producto de la lección: tu prueba de función. Escribe la acción que importa con un verbo, la fecha en que la harás, el tamaño mínimo del paso y el lugar que ocupa la práctica: antes, después o en lugar de. Añade la revisión a siete días con una sola pregunta: ¿hubo acción?]]></a:t>
            </a:r>
          </a:p>
        </p:txBody>
      </p:sp>
      <p:sp>
        <p:nvSpPr>
          <p:cNvPr id="9" name=""/>
          <p:cNvSpPr txBox="1"/>
          <p:nvPr/>
        </p:nvSpPr>
        <p:spPr>
          <a:xfrm>
            <a:off x="514350" y="3381375"/>
            <a:ext cx="8115300" cy="981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Pista: Si la práctica está en lugar de la acción, no te pidas más disciplina: cambia el orden y reduce el ritual. Y si el paso te da miedo, hazlo más pequeño antes de hacerlo más tarde.]]></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8 · Reflexión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rit-r02-oa03"/>
              </a:rPr>
              <a:t><![CDATA[Cuando la práctica se vuelve evitac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9 / 56]]></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 abierta · las respuestas personales no se incluyen en esta exportación.]]></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5. Tu prueba de función · Memoria: función y señales]]></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rit-r02-oa03"/>
              </a:rPr>
              <a:t><![CDATA[Cuando la práctica se vuelve evitac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0 / 56]]></a:t>
            </a:r>
          </a:p>
        </p:txBody>
      </p:sp>
      <p:graphicFrame>
        <p:nvGraphicFramePr>
          <p:cNvPr id="7" name="" descr=""/>
          <p:cNvGraphicFramePr>
            <a:graphicFrameLocks noGrp="1"/>
          </p:cNvGraphicFramePr>
          <p:nvPr/>
        </p:nvGraphicFramePr>
        <p:xfrm>
          <a:off x="514350" y="1257300"/>
          <a:ext cx="8115300" cy="3009900"/>
        </p:xfrm>
        <a:graphic>
          <a:graphicData uri="http://schemas.openxmlformats.org/drawingml/2006/table">
            <a:tbl>
              <a:tblPr firstRow="1" bandRow="1"/>
              <a:tblGrid>
                <a:gridCol w="3200400"/>
                <a:gridCol w="4914900"/>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ara 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ara B]]></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Función de la rutin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reparar la acción]]></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Señal de evitación]]></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La práctica crece, la acción n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Refuerzo negativ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l alivio mantiene la conduct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Inversión]]></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rimero el paso, después el ritual]]></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Revisión]]></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Hubo acción en siete día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ráctica como apoy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Acompaña después del pas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bl>
          </a:graphicData>
        </a:graphic>
      </p:graphicFrame>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5. Tu prueba de función · Memoria: función y señales · Cómo practicar]]></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rit-r02-oa03"/>
              </a:rPr>
              <a:t><![CDATA[Cuando la práctica se vuelve evitac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1 / 56]]></a:t>
            </a:r>
          </a:p>
        </p:txBody>
      </p:sp>
      <p:sp>
        <p:nvSpPr>
          <p:cNvPr id="7" name=""/>
          <p:cNvSpPr txBox="1"/>
          <p:nvPr/>
        </p:nvSpPr>
        <p:spPr>
          <a:xfrm>
            <a:off x="514350" y="1219200"/>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ste es el contenido estático del juego. Para emparejar las cartas y practicar la interacción, abre el OA.]]></a:t>
            </a:r>
          </a:p>
        </p:txBody>
      </p:sp>
      <p:sp>
        <p:nvSpPr>
          <p:cNvPr id="8" name=""/>
          <p:cNvSpPr txBox="1"/>
          <p:nvPr/>
        </p:nvSpPr>
        <p:spPr>
          <a:xfrm>
            <a:off x="514350" y="19240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sng" cap="none">
                <a:solidFill>
                  <a:srgbClr val="BF4018">
                    <a:alpha val="100000"/>
                  </a:srgbClr>
                </a:solidFill>
                <a:latin typeface="Calibri"/>
                <a:hlinkClick r:id="rId3" tooltip="https://atraccion.lumbre.lat/object/atr-rit-r02-oa03"/>
              </a:rPr>
              <a:t><![CDATA[Abrir el juego en el OA]]></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rit-r02-oa03"/>
              </a:rPr>
              <a:t><![CDATA[Cuando la práctica se vuelve evitac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2 / 56]]></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5. Tu prueba de función · Tarjetas de repaso antes de la lección cuatro · Tarjeta 1 de 5]]></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9" name=""/>
          <p:cNvSpPr txBox="1"/>
          <p:nvPr/>
        </p:nvSpPr>
        <p:spPr>
          <a:xfrm>
            <a:off x="514350" y="2314575"/>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Cuál es la función de una rutina?]]></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rit-r02-oa03"/>
              </a:rPr>
              <a:t><![CDATA[Cuando la práctica se vuelve evitac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3 / 56]]></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5. Tu prueba de función · Tarjetas de repaso antes de la lección cuatro · Tarjeta 1 de 5 · Respuesta]]></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9" name=""/>
          <p:cNvSpPr txBox="1"/>
          <p:nvPr/>
        </p:nvSpPr>
        <p:spPr>
          <a:xfrm>
            <a:off x="514350" y="2314575"/>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Preparar una acción que importa; se mide por lo que ocurre después.]]></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rit-r02-oa03"/>
              </a:rPr>
              <a:t><![CDATA[Cuando la práctica se vuelve evitac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4 / 56]]></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5. Tu prueba de función · Tarjetas de repaso antes de la lección cuatro · Tarjeta 2 de 5]]></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9" name=""/>
          <p:cNvSpPr txBox="1"/>
          <p:nvPr/>
        </p:nvSpPr>
        <p:spPr>
          <a:xfrm>
            <a:off x="514350" y="2314575"/>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Cuál es la señal más clara de evitación?]]></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rit-r02-oa03"/>
              </a:rPr>
              <a:t><![CDATA[Cuando la práctica se vuelve evitac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5 / 56]]></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5. Tu prueba de función · Tarjetas de repaso antes de la lección cuatro · Tarjeta 2 de 5 · Respuesta]]></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9" name=""/>
          <p:cNvSpPr txBox="1"/>
          <p:nvPr/>
        </p:nvSpPr>
        <p:spPr>
          <a:xfrm>
            <a:off x="514350" y="2314575"/>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La práctica crece cuando sube la ansiedad y la acción sigue pospuesta.]]></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rit-r02-oa03"/>
              </a:rPr>
              <a:t><![CDATA[Cuando la práctica se vuelve evitac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6 / 56]]></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5. Tu prueba de función · Tarjetas de repaso antes de la lección cuatro · Tarjeta 3 de 5]]></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9" name=""/>
          <p:cNvSpPr txBox="1"/>
          <p:nvPr/>
        </p:nvSpPr>
        <p:spPr>
          <a:xfrm>
            <a:off x="514350" y="2314575"/>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Qué es el refuerzo negativo en este contexto?]]></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rit-r02-oa03"/>
              </a:rPr>
              <a:t><![CDATA[Cuando la práctica se vuelve evitac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7 / 56]]></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5. Tu prueba de función · Tarjetas de repaso antes de la lección cuatro · Tarjeta 3 de 5 · Respuesta]]></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9" name=""/>
          <p:cNvSpPr txBox="1"/>
          <p:nvPr/>
        </p:nvSpPr>
        <p:spPr>
          <a:xfrm>
            <a:off x="514350" y="2314575"/>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El alivio que produce la rutina mantiene la conducta aunque no resuelva la causa.]]></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rit-r02-oa03"/>
              </a:rPr>
              <a:t><![CDATA[Cuando la práctica se vuelve evitac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8 / 56]]></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5. Tu prueba de función · Tarjetas de repaso antes de la lección cuatro · Tarjeta 4 de 5]]></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9" name=""/>
          <p:cNvSpPr txBox="1"/>
          <p:nvPr/>
        </p:nvSpPr>
        <p:spPr>
          <a:xfrm>
            <a:off x="514350" y="2314575"/>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Cuál es el orden del procedimiento?]]></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rit-r02-oa03"/>
              </a:rPr>
              <a:t><![CDATA[Cuando la práctica se vuelve evitac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9 / 56]]></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5. Tu prueba de función · Tarjetas de repaso antes de la lección cuatro · Tarjeta 4 de 5 · Respuesta]]></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9" name=""/>
          <p:cNvSpPr txBox="1"/>
          <p:nvPr/>
        </p:nvSpPr>
        <p:spPr>
          <a:xfrm>
            <a:off x="514350" y="2314575"/>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Nombrar la acción, ubicar la práctica, invertir el orden y revisar a los siete días.]]></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rit-r02-oa03"/>
              </a:rPr>
              <a:t><![CDATA[Cuando la práctica se vuelve evitac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0 / 56]]></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5. Tu prueba de función · Tarjetas de repaso antes de la lección cuatro · Tarjeta 5 de 5]]></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9" name=""/>
          <p:cNvSpPr txBox="1"/>
          <p:nvPr/>
        </p:nvSpPr>
        <p:spPr>
          <a:xfrm>
            <a:off x="514350" y="2314575"/>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Qué se hace si a los siete días no hubo acción?]]></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rit-r02-oa03"/>
              </a:rPr>
              <a:t><![CDATA[Cuando la práctica se vuelve evitac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1 / 56]]></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5. Tu prueba de función · Tarjetas de repaso antes de la lección cuatro · Tarjeta 5 de 5 · Respuesta]]></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9" name=""/>
          <p:cNvSpPr txBox="1"/>
          <p:nvPr/>
        </p:nvSpPr>
        <p:spPr>
          <a:xfrm>
            <a:off x="514350" y="2314575"/>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Reducir el paso, cambiar el día o pedir ayuda; no añadir otra práctica.]]></a:t>
            </a: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Fuentes y para saber más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rit-r02-oa03"/>
              </a:rPr>
              <a:t><![CDATA[Cuando la práctica se vuelve evitac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2 / 56]]></a:t>
            </a:r>
          </a:p>
        </p:txBody>
      </p:sp>
      <p:sp>
        <p:nvSpPr>
          <p:cNvPr id="7" name=""/>
          <p:cNvSpPr txBox="1"/>
          <p:nvPr/>
        </p:nvSpPr>
        <p:spPr>
          <a:xfrm>
            <a:off x="514350" y="1219200"/>
            <a:ext cx="8115300" cy="2676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sta lección describe un patrón de conducta y un procedimiento, no un diagnóstico. La idea de que las conductas de alivio pueden mantener la evitación se ha estudiado en psicología clínica; los materiales de divulgación de la APA y los trabajos indexados en PubMed permiten ver cómo se describe ese círculo y cuáles son sus límites. La tradición del taller, por su parte, suele pedir más ritual; aquí se examina para qué sirve. Lo que no está documentado no se afirma.]]></a:t>
            </a:r>
          </a:p>
        </p:txBody>
      </p:sp>
      <p:sp>
        <p:nvSpPr>
          <p:cNvPr id="8" name=""/>
          <p:cNvSpPr txBox="1"/>
          <p:nvPr/>
        </p:nvSpPr>
        <p:spPr>
          <a:xfrm>
            <a:off x="514350" y="393382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sng" cap="none">
                <a:solidFill>
                  <a:srgbClr val="BF4018">
                    <a:alpha val="100000"/>
                  </a:srgbClr>
                </a:solidFill>
                <a:latin typeface="Calibri"/>
                <a:hlinkClick r:id="rId3" tooltip="https://pubmed.ncbi.nlm.nih.gov/?term=ritual+anxiety+avoidance"/>
              </a:rPr>
              <a:t><![CDATA[PubMed: rituales, ansiedad y evitación]]></a:t>
            </a: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Fuentes y para saber más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rit-r02-oa03"/>
              </a:rPr>
              <a:t><![CDATA[Cuando la práctica se vuelve evitac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3 / 56]]></a:t>
            </a:r>
          </a:p>
        </p:txBody>
      </p:sp>
      <p:sp>
        <p:nvSpPr>
          <p:cNvPr id="7" name=""/>
          <p:cNvSpPr txBox="1"/>
          <p:nvPr/>
        </p:nvSpPr>
        <p:spPr>
          <a:xfrm>
            <a:off x="514350" y="1219200"/>
            <a:ext cx="8115300" cy="5715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700" spc="0" u="none" cap="none">
                <a:solidFill>
                  <a:srgbClr val="1B2438">
                    <a:alpha val="100000"/>
                  </a:srgbClr>
                </a:solidFill>
                <a:latin typeface="Calibri"/>
              </a:rPr>
              <a:t><![CDATA[Busca estudios sobre conductas de alivio y evitación; ayudan a entender el refuerzo negativo sin convertirlo en diagnóstico.]]></a:t>
            </a:r>
          </a:p>
        </p:txBody>
      </p:sp>
      <p:sp>
        <p:nvSpPr>
          <p:cNvPr id="8" name=""/>
          <p:cNvSpPr txBox="1"/>
          <p:nvPr/>
        </p:nvSpPr>
        <p:spPr>
          <a:xfrm>
            <a:off x="514350" y="18478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sng" cap="none">
                <a:solidFill>
                  <a:srgbClr val="BF4018">
                    <a:alpha val="100000"/>
                  </a:srgbClr>
                </a:solidFill>
                <a:latin typeface="Calibri"/>
                <a:hlinkClick r:id="rId3" tooltip="https://www.apa.org/"/>
              </a:rPr>
              <a:t><![CDATA[American Psychological Association: evitación y procrastinación]]></a:t>
            </a:r>
          </a:p>
        </p:txBody>
      </p:sp>
      <p:sp>
        <p:nvSpPr>
          <p:cNvPr id="9" name=""/>
          <p:cNvSpPr txBox="1"/>
          <p:nvPr/>
        </p:nvSpPr>
        <p:spPr>
          <a:xfrm>
            <a:off x="514350" y="2219325"/>
            <a:ext cx="8115300" cy="5715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700" spc="0" u="none" cap="none">
                <a:solidFill>
                  <a:srgbClr val="1B2438">
                    <a:alpha val="100000"/>
                  </a:srgbClr>
                </a:solidFill>
                <a:latin typeface="Calibri"/>
              </a:rPr>
              <a:t><![CDATA[En el buscador del sitio, consulta los materiales sobre procrastinación y evitación; describen el patrón, no un tratamiento.]]></a:t>
            </a: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ara dominar este tem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rit-r02-oa03"/>
              </a:rPr>
              <a:t><![CDATA[Cuando la práctica se vuelve evitac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4 / 56]]></a:t>
            </a:r>
          </a:p>
        </p:txBody>
      </p:sp>
      <p:sp>
        <p:nvSpPr>
          <p:cNvPr id="7" name=""/>
          <p:cNvSpPr txBox="1"/>
          <p:nvPr/>
        </p:nvSpPr>
        <p:spPr>
          <a:xfrm>
            <a:off x="514350" y="121920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Ya sabes reconocer la inversión: la práctica crece, la acción se encoge y el alivio mantiene el círculo. Tienes un procedimiento de cuatro pasos y una prueba de función con revisión a siete días. Lo siguiente es la pieza que hace sostenible todo lo anterior: el descanso programado, ese que se decide antes de necesitarlo.]]></a:t>
            </a: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hequeo de la lección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rit-r02-oa03"/>
              </a:rPr>
              <a:t><![CDATA[Cuando la práctica se vuelve evitac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5 / 56]]></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riterio de avance]]></a:t>
            </a:r>
          </a:p>
        </p:txBody>
      </p:sp>
      <p:sp>
        <p:nvSpPr>
          <p:cNvPr id="8" name=""/>
          <p:cNvSpPr txBox="1"/>
          <p:nvPr/>
        </p:nvSpPr>
        <p:spPr>
          <a:xfrm>
            <a:off x="514350" y="15049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e considera superado con al menos 70% de acierto agregado en las actividades cubiertas.]]></a:t>
            </a:r>
          </a:p>
        </p:txBody>
      </p:sp>
      <p:sp>
        <p:nvSpPr>
          <p:cNvPr id="9" name=""/>
          <p:cNvSpPr txBox="1"/>
          <p:nvPr/>
        </p:nvSpPr>
        <p:spPr>
          <a:xfrm>
            <a:off x="514350" y="22860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Actividades cubiertas]]></a:t>
            </a:r>
          </a:p>
        </p:txBody>
      </p:sp>
      <p:sp>
        <p:nvSpPr>
          <p:cNvPr id="10" name=""/>
          <p:cNvSpPr txBox="1"/>
          <p:nvPr/>
        </p:nvSpPr>
        <p:spPr>
          <a:xfrm>
            <a:off x="628650" y="25717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Opción múltiple · b28-mcq]]></a:t>
            </a:r>
          </a:p>
        </p:txBody>
      </p:sp>
      <p:sp>
        <p:nvSpPr>
          <p:cNvPr id="11" name=""/>
          <p:cNvSpPr txBox="1"/>
          <p:nvPr/>
        </p:nvSpPr>
        <p:spPr>
          <a:xfrm>
            <a:off x="628650" y="29241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Verdadero o falso · b29-vf]]></a:t>
            </a:r>
          </a:p>
        </p:txBody>
      </p:sp>
      <p:sp>
        <p:nvSpPr>
          <p:cNvPr id="12" name=""/>
          <p:cNvSpPr txBox="1"/>
          <p:nvPr/>
        </p:nvSpPr>
        <p:spPr>
          <a:xfrm>
            <a:off x="628650" y="32766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Relacionar · b30-match]]></a:t>
            </a:r>
          </a:p>
        </p:txBody>
      </p:sp>
      <p:sp>
        <p:nvSpPr>
          <p:cNvPr id="13" name=""/>
          <p:cNvSpPr txBox="1"/>
          <p:nvPr/>
        </p:nvSpPr>
        <p:spPr>
          <a:xfrm>
            <a:off x="628650" y="36290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Clasificar · b31-sort]]></a:t>
            </a:r>
          </a:p>
        </p:txBody>
      </p:sp>
      <p:sp>
        <p:nvSpPr>
          <p:cNvPr id="14" name=""/>
          <p:cNvSpPr txBox="1"/>
          <p:nvPr/>
        </p:nvSpPr>
        <p:spPr>
          <a:xfrm>
            <a:off x="628650" y="39814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Ordenar la secuencia · b32-secuencia]]></a:t>
            </a: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hequeo de la lección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rit-r02-oa03"/>
              </a:rPr>
              <a:t><![CDATA[Cuando la práctica se vuelve evitac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6 / 56]]></a:t>
            </a:r>
          </a:p>
        </p:txBody>
      </p:sp>
      <p:sp>
        <p:nvSpPr>
          <p:cNvPr id="7" name=""/>
          <p:cNvSpPr txBox="1"/>
          <p:nvPr/>
        </p:nvSpPr>
        <p:spPr>
          <a:xfrm>
            <a:off x="628650" y="12192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Detective de errores · b33-detective]]></a:t>
            </a:r>
          </a:p>
        </p:txBody>
      </p:sp>
      <p:sp>
        <p:nvSpPr>
          <p:cNvPr id="8" name=""/>
          <p:cNvSpPr txBox="1"/>
          <p:nvPr/>
        </p:nvSpPr>
        <p:spPr>
          <a:xfrm>
            <a:off x="628650" y="15716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Completar la frase · b34-llena]]></a:t>
            </a:r>
          </a:p>
        </p:txBody>
      </p:sp>
      <p:sp>
        <p:nvSpPr>
          <p:cNvPr id="9" name=""/>
          <p:cNvSpPr txBox="1"/>
          <p:nvPr/>
        </p:nvSpPr>
        <p:spPr>
          <a:xfrm>
            <a:off x="514350" y="1924050"/>
            <a:ext cx="8115300" cy="981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l superar: Listo. Ya puedes distinguir preparación de evitación y devolver la práctica a su función. Siguiente lección: descanso programado.]]></a:t>
            </a:r>
          </a:p>
        </p:txBody>
      </p:sp>
      <p:sp>
        <p:nvSpPr>
          <p:cNvPr id="10" name=""/>
          <p:cNvSpPr txBox="1"/>
          <p:nvPr/>
        </p:nvSpPr>
        <p:spPr>
          <a:xfrm>
            <a:off x="514350" y="2924175"/>
            <a:ext cx="8115300" cy="981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Si aún no se alcanza: Vuelve al flujo «De la señal al paso» y a la cascada del refuerzo. Casi siempre el fallo está en pedir más disciplina cuando lo que falta es invertir el orden.]]></a:t>
            </a:r>
          </a:p>
        </p:txBody>
      </p:sp>
    </p:spTree>
  </p:cSld>
  <p:clrMapOvr>
    <a:masterClrMapping/>
  </p:clrMapOvr>
</p:sld>
</file>

<file path=ppt/theme/theme1.xml><?xml version="1.0" encoding="utf-8"?>
<a:theme xmlns:a="http://schemas.openxmlformats.org/drawingml/2006/main" name="Lumbre">
  <a:themeElements>
    <a:clrScheme name="Lumbre">
      <a:dk1>
        <a:sysClr val="windowText" lastClr="000000"/>
      </a:dk1>
      <a:lt1>
        <a:sysClr val="window" lastClr="FFFFFF"/>
      </a:lt1>
      <a:dk2>
        <a:srgbClr val="172033"/>
      </a:dk2>
      <a:lt2>
        <a:srgbClr val="E8E3D8"/>
      </a:lt2>
      <a:accent1>
        <a:srgbClr val="BF4018"/>
      </a:accent1>
      <a:accent2>
        <a:srgbClr val="FFB000"/>
      </a:accent2>
      <a:accent3>
        <a:srgbClr val="2F7A5C"/>
      </a:accent3>
      <a:accent4>
        <a:srgbClr val="5C6577"/>
      </a:accent4>
      <a:accent5>
        <a:srgbClr val="9A6B4F"/>
      </a:accent5>
      <a:accent6>
        <a:srgbClr val="4EA72E"/>
      </a:accent6>
      <a:hlink>
        <a:srgbClr val="BF4018"/>
      </a:hlink>
      <a:folHlink>
        <a:srgbClr val="5C6577"/>
      </a:folHlink>
    </a:clrScheme>
    <a:fontScheme name="Lumbre">
      <a:majorFont>
        <a:latin typeface="Calibri"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Application>Microsoft Office PowerPoint</Application>
  <Slides>56</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Lumbre</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Lumbre</dc:creator>
  <cp:lastModifiedBy>Lumbre</cp:lastModifiedBy>
  <dcterms:created xsi:type="dcterms:W3CDTF">2026-11-01T06:34:04Z</dcterms:created>
  <dcterms:modified xsi:type="dcterms:W3CDTF">2026-11-01T06:34:04Z</dcterms:modified>
  <dc:title>Cuando la práctica se vuelve evitación</dc:title>
  <dc:description>Presentación editable del OA «Cuando la práctica se vuelve evitación». Enlace: https://atraccion.lumbre.lat/object/atr-rit-r02-oa03</dc:description>
  <dc:subject>Objeto de aprendizaje</dc:subject>
  <cp:keywords>Lumbre, objeto de aprendizaje, formación</cp:keywords>
  <cp:category/>
  <cp:revision/>
  <cp:contentStatus/>
</cp:coreProperties>
</file>

<file path=docProps/custom.xml><?xml version="1.0" encoding="utf-8"?>
<Properties xmlns="http://schemas.openxmlformats.org/officeDocument/2006/custom-properties" xmlns:vt="http://schemas.openxmlformats.org/officeDocument/2006/docPropsVTypes"/>
</file>