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presProps" Target="presProps.xml"/>
  <Relationship Id="rId62" Type="http://schemas.openxmlformats.org/officeDocument/2006/relationships/viewProps" Target="viewProps.xml"/>
  <Relationship Id="rId63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Atracció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sec-r01-oa02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atraccion.lumbre.lat/object/atr-sec-r01-oa02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2)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Qué vas a poder hacer al terminar» (2 de 2)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1. La formulación, en tres afirmaciones» (2 de 3)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1. La formulación, en tres afirmaciones» (3 de 3)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sec-r01-oa02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A: https://atraccion.lumbre.lat/object/atr-sec-r01-oa02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2. El sentimiento como prueba» (2 de 2)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3. La comparación con la tradición» (2 de 2)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sec-r01-oa02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A: https://atraccion.lumbre.lat/object/atr-sec-r01-oa02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res operaciones de la síntesis de 2006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sec-r01-oa02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Ejemplo resuelto 1: «quiero un trabajo mejor»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1 de 4: Paso 1. La lectura del libr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La persona pide un trabajo mejor, cree que ya es suyo y se concentra en sentirse bien. Si no llega, el libro le dirá que dudó o que no sostuvo la sensació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sec-r01-oa02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Ejemplo resuelto 1: «quiero un trabajo mejor»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2 de 4: Paso 2. La lectura de la tradició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Wattles preguntaría por la acción: qué está haciendo para ser más útil, qué habilidad está desarrollando, cómo está tratando a sus clientes. La fe acompaña, pero no sustituye el trabaj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sec-r01-oa02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Ejemplo resuelto 1: «quiero un trabajo mejor»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3 de 4: Paso 3. La investigación psicológic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La expectativa puede cambiar la atención y la conducta: si espera encontrar oportunidades, las busca; si espera fracasar, evita. Eso no requiere una señal cósmic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sec-r01-oa02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Ejemplo resuelto 1: «quiero un trabajo mejor»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4 de 4: Paso 4. Qué se qued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Una meta clara, una expectativa revisable y una acción con fecha. La parte que se puede registrar es la tercera; las otras dos la orienta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sec-r01-oa02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Ejemplo resuelto 2: «mi relación no funciona»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1 de 4: Paso 1. La lectura del libr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La persona concluye que su vibración está atrayendo el conflicto y que debe sentirse bien para cambiar la relació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sec-r01-oa02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Ejemplo resuelto 2: «mi relación no funciona»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2 de 4: Paso 2. El riesg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La lectura pone toda la responsabilidad en el estado interno de quien sufre y deja fuera el comportamiento del otro, los acuerdos y los límit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sec-r01-oa02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Ejemplo resuelto 2: «mi relación no funciona»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3 de 4: Paso 3. La lectura responsabl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Se puede trabajar la propia conducta: cómo se comunica, qué acepta, qué límite pone. Eso no garantiza el cambio del otro, pero sí cambia lo que la persona hac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sec-r01-oa02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Ejemplo resuelto 2: «mi relación no funciona»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4 de 4: Paso 4. Qué se qued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La parte que depende de ella y la posibilidad de pedir ayuda profesional si el conflicto la desborda. La ley no es un marco para juzgar a quien sufr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sec-r01-oa02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sec-r01-oa02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A: https://atraccion.lumbre.lat/object/atr-sec-r01-oa02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Byrne convierte la idea en una ley universal sin límites; Wattles la presenta como un método con acción y deber moral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Wattles propone un método con acción, gratitud y un deber moral; Byrne conserva la acción como inspiración y la subordina al sentimiento. La diferencia está en los límites y en el lugar de la conducta, no en el vocabulario. Las otras opciones invierten los papeles o confunden a los autor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sección 3 y la tabla comparativ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atraccion.lumbre.lat/object/atr-sec-r01-oa02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Verdader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El libro usa el sentimiento como termómetro: sentirse bien indicaría sintonía con lo deseado y sentirse mal, sintonía con lo no deseado. Esa función es la que vuelve la idea difícil de refutar, porque cualquier resultado se puede explicar por el estado previ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sección 2 y el flujo de la ley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atraccion.lumbre.lat/object/atr-sec-r01-oa02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Mulford → Pensamientos semilla y conduct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tkinson → Vibración y pensamient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Wattles → Método con acción y debe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yrne → Ley universal y sentimient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os cuatro autores comparten el vocabulario y difieren en el énfasis. La tabla comparativa muestra que Byrne no inventa las palabras: las reorganiza y les quita condiciones. La sección 3 y la tabla comparativ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atraccion.lumbre.lat/object/atr-sec-r01-oa02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3 · Relacionar» (2 de 2)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1. El pensamiento es una semilla que crece con atención → Tradición anterio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El sentimiento es el indicador de lo que atraes → El Secreto (2006)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La acción eficiente forma parte del método → Tradición anterio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El universo se encarga del cómo → El Secreto (2006)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Hay un deber moral en cómo se busca la riqueza → Tradición anterio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. La ley no tiene límites ni excepciones → El Secreto (2006)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tabla comparativa y la sección 3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atraccion.lumbre.lat/object/atr-sec-r01-oa02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4 · Clasificar» (2 de 2)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Lo semejante atrae lo semejante → El pensamiento emite una señal → El sentimiento indica lo que atraes → El resultado aparece sin que sepas cóm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cadena empieza en la semejanza, sigue con la señal del pensamiento, pasa por el sentimiento y termina en el resultado. Es una deducción, no una observación: cada paso se apoya en el anterio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El flujo de la ley y la sección 1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atraccion.lumbre.lat/object/atr-sec-r01-oa02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El libro demuestra con experimentos que el pensamiento atrae diner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El libro no presenta experimentos ni una demostración: presenta testimonios y una deducción. Las otras cuatro frases describen lo que la lección sostiene, incluida la diferencia de matices entre la tradición y la síntesi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s secciones 2 y 3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atraccion.lumbre.lat/object/atr-sec-r01-oa02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6 · Detective de errores» (2 de 2)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sentimiento · univer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Sentimiento y universo: el primero es el termómetro, el segundo es el agente que resuelve el cómo. Esa división del trabajo es la que deja la acción fuera del centro del esquem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sección 2 y el flujo de la ley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atraccion.lumbre.lat/object/atr-sec-r01-oa02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Producto de la lección: una tabla de tres columnas. Elige tres frases de El Secreto. En la primera columna, lo que la frase afirma; en la segunda, lo que se puede practicar y registrar; en la tercera, lo que no se sostiene. Al final, escribe una línea comparando una de esas frases con lo que diría Wattles o Mulford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sec-r01-oa02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8 · Reflexión» (2 de 2)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5. Lo que te llevas: la tabla de tres columnas · Memoria: autores y énfasi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sec-r01-oa02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uego de memoria: 5. Lo que te llevas: la tabla de tres columnas · Memoria: autores y énfasi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sec-r01-oa02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Cuáles son las tres afirmaciones de la ley según Byrne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Lo semejante atrae, el pensamiento emite una señal y el sentimiento indica lo que lleg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sec-r01-oa02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1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Qué papel juega el sentimiento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Es el termómetro: si te sientes bien, estarías en sintonía con lo desead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sec-r01-oa02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2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Qué simplificó el libro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La doctrina anterior: la redujo a tres pasos y quitó teología, método y matic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sec-r01-oa02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3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Qué exageró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Los límites: prometió dinero, salud y vínculos sin condiciones ni excepcion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sec-r01-oa02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4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Qué hacía Wattles que Byrne desplaza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Incluía la acción y el deber moral como partes del método, no como consecuencias del sentimient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sec-r01-oa02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5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Fuentes y para saber más» (2 de 2)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uerta de avance: Chequeo de la lecció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mbral declarado: 70%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incluyen puntuaciones de ninguna sesión ni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sec-r01-oa02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Chequeo de la lección» (2 de 2)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25079" r:id="rId1"/>
    <p:sldLayoutId id="2482525080" r:id="rId2"/>
    <p:sldLayoutId id="2482525081" r:id="rId3"/>
    <p:sldLayoutId id="2482525082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5e71030a73a59aa64912c3bf1ca53056d02b3e849765922c1.jpg"/>
  <Relationship Id="rId3" Type="http://schemas.openxmlformats.org/officeDocument/2006/relationships/hyperlink" Target="https://atraccion.lumbre.lat/object/atr-sec-r01-oa02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sec-r01-oa02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sec-r01-oa02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sec-r01-oa02" TargetMode="Externa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sec-r01-oa02" TargetMode="External"/>
  <Relationship Id="rId3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sec-r01-oa02" TargetMode="Externa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sec-r01-oa02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sec-r01-oa02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sec-r01-oa02" TargetMode="Externa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sec-r01-oa02" TargetMode="External"/>
  <Relationship Id="rId3" Type="http://schemas.openxmlformats.org/officeDocument/2006/relationships/hyperlink" Target="https://atraccion.lumbre.lat/object/atr-sec-r01-oa02" TargetMode="External"/>
  <Relationship Id="rId4" Type="http://schemas.openxmlformats.org/officeDocument/2006/relationships/hyperlink" Target="https://atraccion.lumbre.lat/object/atr-sec-r01-oa02" TargetMode="External"/>
  <Relationship Id="rId5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sec-r01-oa02" TargetMode="Externa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sec-r01-oa02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sec-r01-oa02" TargetMode="Externa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sec-r01-oa02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sec-r01-oa02" TargetMode="External"/>
  <Relationship Id="rId3" Type="http://schemas.openxmlformats.org/officeDocument/2006/relationships/hyperlink" Target="https://atraccion.lumbre.lat/object/atr-sec-r01-oa02" TargetMode="External"/>
  <Relationship Id="rId4" Type="http://schemas.openxmlformats.org/officeDocument/2006/relationships/hyperlink" Target="https://atraccion.lumbre.lat/object/atr-sec-r01-oa02" TargetMode="External"/>
  <Relationship Id="rId5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sec-r01-oa02" TargetMode="Externa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sec-r01-oa02" TargetMode="External"/>
  <Relationship Id="rId3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sec-r01-oa02" TargetMode="Externa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sec-r01-oa02" TargetMode="External"/>
  <Relationship Id="rId3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sec-r01-oa02" TargetMode="External"/>
  <Relationship Id="rId3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sec-r01-oa02" TargetMode="External"/>
  <Relationship Id="rId3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sec-r01-oa02" TargetMode="External"/>
  <Relationship Id="rId3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sec-r01-oa02" TargetMode="External"/>
  <Relationship Id="rId3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sec-r01-oa02" TargetMode="External"/>
  <Relationship Id="rId3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sec-r01-oa02" TargetMode="External"/>
  <Relationship Id="rId3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sec-r01-oa02" TargetMode="External"/>
  <Relationship Id="rId3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sec-r01-oa02" TargetMode="Externa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sec-r01-oa02" TargetMode="External"/>
  <Relationship Id="rId3" Type="http://schemas.openxmlformats.org/officeDocument/2006/relationships/hyperlink" Target="https://atraccion.lumbre.lat/object/atr-sec-r01-oa02" TargetMode="External"/>
  <Relationship Id="rId4" Type="http://schemas.openxmlformats.org/officeDocument/2006/relationships/hyperlink" Target="https://atraccion.lumbre.lat/object/atr-sec-r01-oa02" TargetMode="External"/>
  <Relationship Id="rId5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sec-r01-oa02" TargetMode="Externa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sec-r01-oa02" TargetMode="External"/>
  <Relationship Id="rId3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sec-r01-oa02" TargetMode="External"/>
  <Relationship Id="rId3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sec-r01-oa02" TargetMode="External"/>
  <Relationship Id="rId3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sec-r01-oa02" TargetMode="External"/>
  <Relationship Id="rId3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sec-r01-oa02" TargetMode="External"/>
  <Relationship Id="rId3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sec-r01-oa02" TargetMode="External"/>
  <Relationship Id="rId3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sec-r01-oa02" TargetMode="External"/>
  <Relationship Id="rId3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sec-r01-oa02" TargetMode="External"/>
  <Relationship Id="rId3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sec-r01-oa02" TargetMode="External"/>
  <Relationship Id="rId3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sec-r01-oa02" TargetMode="External"/>
  <Relationship Id="rId3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sec-r01-oa02" TargetMode="External"/>
  <Relationship Id="rId3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sec-r01-oa02" TargetMode="External"/>
  <Relationship Id="rId3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sec-r01-oa02" TargetMode="External"/>
  <Relationship Id="rId3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sec-r01-oa02" TargetMode="External"/>
  <Relationship Id="rId3" Type="http://schemas.openxmlformats.org/officeDocument/2006/relationships/hyperlink" Target="https://atraccion.lumbre.lat/object/atr-sec-r01-oa02" TargetMode="External"/>
  <Relationship Id="rId4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sec-r01-oa02" TargetMode="External"/>
  <Relationship Id="rId3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sec-r01-oa02" TargetMode="External"/>
  <Relationship Id="rId3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sec-r01-oa02" TargetMode="External"/>
  <Relationship Id="rId3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sec-r01-oa02" TargetMode="External"/>
  <Relationship Id="rId3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sec-r01-oa02" TargetMode="External"/>
  <Relationship Id="rId3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sec-r01-oa02" TargetMode="External"/>
  <Relationship Id="rId3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sec-r01-oa02" TargetMode="External"/>
  <Relationship Id="rId3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sec-r01-oa02" TargetMode="External"/>
  <Relationship Id="rId3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sec-r01-oa02" TargetMode="External"/>
  <Relationship Id="rId3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sec-r01-oa02" TargetMode="External"/>
  <Relationship Id="rId3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sec-r01-oa02" TargetMode="External"/>
  <Relationship Id="rId3" Type="http://schemas.openxmlformats.org/officeDocument/2006/relationships/hyperlink" Target="https://archive.org/search?query=The+Secret+Rhonda+Byrne" TargetMode="Externa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sec-r01-oa02" TargetMode="External"/>
  <Relationship Id="rId3" Type="http://schemas.openxmlformats.org/officeDocument/2006/relationships/hyperlink" Target="https://www.gutenberg.org/ebooks/search/?query=Prentice+Mulford" TargetMode="External"/>
  <Relationship Id="rId4" Type="http://schemas.openxmlformats.org/officeDocument/2006/relationships/hyperlink" Target="https://www.apa.org/" TargetMode="External"/>
  <Relationship Id="rId5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sec-r01-oa02" TargetMode="Externa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sec-r01-oa02" TargetMode="External"/>
  <Relationship Id="rId3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sec-r01-oa02" TargetMode="External"/>
  <Relationship Id="rId3" Type="http://schemas.openxmlformats.org/officeDocument/2006/relationships/notesSlide" Target="../notesSlides/notesSlide5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42975"/>
          <a:ext cx="8534400" cy="4800600"/>
          <a:chOff x="514350" y="942975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ey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tracción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gún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Byrn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tracción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atraccion.lumbre.lat/object/atr-sec-r01-oa02"/>
              </a:rPr>
              <a:t><![CDATA[Ver el OA en atraccion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942975"/>
            <a:ext cx="3105150" cy="31051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sec-r01-oa02"/>
              </a:rPr>
              <a:t><![CDATA[La ley de la atracción según Byrn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5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umir la formulación de la ley en El Secreto, compararla con la tradición anterior y señalar qué simplificó y qué exageró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050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5908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gunda lección de la ruta. El Secreto formula la ley de atracción con tres afirmaciones sencillas: lo semejante atrae lo semejante, el pensamiento emite una señal y el sentimiento indica qué estás atrayendo. Aquí se resume esa formulación, se compara con Mulford, Atkinson y Wattles, y se señala con precisión qué simplificó el libro y qué exageró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sec-r01-oa02"/>
              </a:rPr>
              <a:t><![CDATA[La ley de la atracción según Byrn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5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Atrac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09725"/>
            <a:ext cx="8115300" cy="5715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el secreto · ley de atracción · rhonda byrne · mulford · atkinson · wattles · nuevo pensamiento · comparación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é vas a poder hacer al termin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sec-r01-oa02"/>
              </a:rPr>
              <a:t><![CDATA[La ley de la atracción según Byrn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5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099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versión de la ley que popularizó El Secreto se puede resumir en tres frases: lo semejante atrae lo semejante, el pensamiento emite una señal y el sentimiento indica qué estás atrayendo. La formulación es clara, memorable y mucho más simple que la de los autores que la precedieron. Esta lección resume esa versión, la compara con Mulford, Atkinson y Wattles, y señala qué simplificó el libro y qué exageró. Al terminar vas a poder distinguir la síntesis de 2006 de la tradición que la alimenta y decidir qué parte te sirve para leer sin confundir una creencia con un hecho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é vas a poder hacer al termin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sec-r01-oa02"/>
              </a:rPr>
              <a:t><![CDATA[La ley de la atracción según Byrn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58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1733550"/>
          </a:xfrm>
          <a:prstGeom prst="roundRect">
            <a:avLst/>
          </a:prstGeom>
          <a:solidFill>
            <a:srgbClr val="EEF3FB">
              <a:alpha val="100000"/>
            </a:srgbClr>
          </a:solidFill>
          <a:ln w="9525">
            <a:solidFill>
              <a:srgbClr val="C9D8E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1733550"/>
          </a:xfrm>
          <a:prstGeom prst="roundRect">
            <a:avLst/>
          </a:prstGeom>
          <a:solidFill>
            <a:srgbClr val="C9D8E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pregunta que responde esta lección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En qué se diferencia la ley de Byrne de la ley de la tradición? En el énfasis y en los límites. El libro conserva el vocabulario antiguo, pero le quita matices y le pone una promesa sin excepcione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1. La formulación, en tres afirmaciones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sec-r01-oa02"/>
              </a:rPr>
              <a:t><![CDATA[La ley de la atracción según Byrn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5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libro afirma que el universo funciona con una ley de atracción: lo semejante atrae lo semejante. De ahí se sigue que el pensamiento, al ser una forma de energía o de vibración, emite una señal, y que esa señal encuentra circunstancias parecidas. El tercer paso es el sentimiento: si te sientes bien, estás en sintonía con lo que deseas; si te sientes mal, estás en sintonía con lo que no deseas. La ley, en esa versión, no tiene excepciones y no necesita permiso de nadi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1. La formulación, en tres afirmaciones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sec-r01-oa02"/>
              </a:rPr>
              <a:t><![CDATA[La ley de la atracción según Byrn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5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libro llega a llamarla la ley del amor y la presenta como la ley que gobierna todas las demás. Esa capa es importante: no es una teoría psicológica ni una ley física, es una afirmación metafísica con un tono religioso. Presentarla como ciencia sería un error de categoría; presentarla como tradición permite entender qué está diciendo y de dónde viene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3267075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9" name=""/>
          <p:cNvSpPr txBox="1"/>
          <p:nvPr/>
        </p:nvSpPr>
        <p:spPr>
          <a:xfrm>
            <a:off x="762000" y="3267075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 que el libro afirma: el pensamiento y el sentimiento determinan lo que llega a la vida de una persona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1. La formulación, en tres afirmaciones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sec-r01-oa02"/>
              </a:rPr>
              <a:t><![CDATA[La ley de la atracción según Byrn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5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 que toma de la tradición: la idea de semejanza, la vibración, la fe y la palabr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9431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 que no se sostiene: que exista una ley física o psicológica que garantice esa relación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2. El sentimiento como prueb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sec-r01-oa02"/>
              </a:rPr>
              <a:t><![CDATA[La ley de la atracción según Byrn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5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movimiento más importante del libro es convertir el sentimiento en termómetro. No dice sólo que los pensamientos influyen: dice que lo que sientes te dice qué estás atrayendo. Si te sientes bien, vas por buen camino; si te sientes mal, estás emitiendo la señal contraria. Ese termómetro tiene una consecuencia lógica incómoda: nunca puede fallar. Si algo malo ocurre, la explicación ya está lista: en algún momento te sentiste mal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2. El sentimiento como prueb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sec-r01-oa02"/>
              </a:rPr>
              <a:t><![CDATA[La ley de la atracción según Byrn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5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352550"/>
            <a:ext cx="8115300" cy="466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Imagen no disponibl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52625"/>
            <a:ext cx="8115300" cy="10001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íjate en la tercera caja: el sentimiento no es una consecuencia, es la prueba que el libro ofrece. Eso vuelve la idea difícil de refutar y fácil de culpar a quien no obtiene resultado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067050"/>
            <a:ext cx="8115300" cy="542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La imagen vectorial assets/fig-atr-sec-ley-flujo.svg no se pudo convertir a un formato editable compatibl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14350" y="3781425"/>
            <a:ext cx="2667000" cy="495300"/>
          </a:xfrm>
          <a:prstGeom prst="roundRect">
            <a:avLst/>
          </a:prstGeom>
          <a:solidFill>
            <a:srgbClr val="5C657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3905250"/>
            <a:ext cx="23241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4" tooltip="Abrir el OA"/>
              </a:rPr>
              <a:t><![CDATA[Abrir el OA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2. El sentimiento como prueb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sec-r01-oa02"/>
              </a:rPr>
              <a:t><![CDATA[La ley de la atracción según Byrn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5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a estructura es la que hace la idea difícil de refutar. Una afirmación que se confirma con cualquier resultado no se puede probar ni desmentir. Y cuando se aplica a la vida de una persona, tiene un costo: el fracaso deja de ser un hecho sobre el mundo y se convierte en una falla personal. La tradición anterior también tenía explicaciones para el fracaso, pero al menos incluía la conducta y el deber como partes del método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2. El sentimiento como prueb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sec-r01-oa02"/>
              </a:rPr>
              <a:t><![CDATA[La ley de la atracción según Byrn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58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1419225"/>
          </a:xfrm>
          <a:prstGeom prst="roundRect">
            <a:avLst/>
          </a:prstGeom>
          <a:solidFill>
            <a:srgbClr val="FDECE6">
              <a:alpha val="100000"/>
            </a:srgbClr>
          </a:solidFill>
          <a:ln w="9525">
            <a:solidFill>
              <a:srgbClr val="E7BC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1419225"/>
          </a:xfrm>
          <a:prstGeom prst="roundRect">
            <a:avLst/>
          </a:prstGeom>
          <a:solidFill>
            <a:srgbClr val="E7BCA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s límites de esta escuel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s prácticas acompañan y no sustituyen la atención de un profesional de la salud mental. Y en lo económico: esto es orientación general y no asesoría financiera personalizada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3. La comparación con la tradición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sec-r01-oa02"/>
              </a:rPr>
              <a:t><![CDATA[La ley de la atracción según Byrn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5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099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lford, en 1889, hablaba de pensamientos semilla y de atención; su metáfora incluía el riego y el tiempo, y desembocaba en la conducta. Atkinson, en 1906, usó el lenguaje de la vibración y el pensamiento, tomado de la ciencia popular de su época. Wattles, en 1910, propuso un método con acción, gratitud y un deber moral: no se trataba sólo de pensar, también de actuar de cierta manera. Shinn, en 1925, convirtió la fe en una técnica de palabras; Hill, en 1937, añadió propósito definido, plan y persistencia. Ninguno de ellos escribió la versión sin límites que popularizó 2006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3. La comparación con la tradición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sec-r01-oa02"/>
              </a:rPr>
              <a:t><![CDATA[La ley de la atracción según Byrn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5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diferencia no es que Byrne haya inventado algo nuevo, sino que juntó piezas de todos y las apretó en una sola ley. Esa síntesis tiene mérito pedagógico: es fácil de recordar. También tiene un precio: desaparecen las condiciones, los matices y la parte del método que exigía esfuerzo. Lo que queda es una promesa más grande y una práctica más corta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3. La comparación con la tradi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sec-r01-oa02"/>
              </a:rPr>
              <a:t><![CDATA[La ley de la atracción según Byrn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5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352550"/>
            <a:ext cx="8115300" cy="466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Imagen no disponibl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52625"/>
            <a:ext cx="8115300" cy="13144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última fila es la que más consecuencias tiene: cuando la ley no tiene límites, cualquier fracaso se explica por la persona. La tradición anterior al menos dejaba un lugar para la conducta y el deber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381375"/>
            <a:ext cx="8115300" cy="542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La imagen vectorial assets/fig-atr-sec-tradicion-tabla.svg no se pudo convertir a un formato editable compatibl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14350" y="4095750"/>
            <a:ext cx="2667000" cy="495300"/>
          </a:xfrm>
          <a:prstGeom prst="roundRect">
            <a:avLst/>
          </a:prstGeom>
          <a:solidFill>
            <a:srgbClr val="5C657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4219575"/>
            <a:ext cx="23241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4" tooltip="Abrir el OA"/>
              </a:rPr>
              <a:t><![CDATA[Abrir el OA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3. La comparación con la tradi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sec-r01-oa02"/>
              </a:rPr>
              <a:t><![CDATA[La ley de la atracción según Byrn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5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ejemplo de la diferencia: Wattles insistía en que la acción era parte del método y en que el pensamiento debía acompañarse de un trabajo eficiente. Byrne conserva la acción, pero la llama inspirada y la coloca después del sentimiento. En el primer caso, la acción es una condición; en el segundo, es una consecuencia. Esa inversión cambia lo que el lector cree que tiene que hacer el lunes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res operaciones de la síntesis de 2006.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sec-r01-oa02"/>
              </a:rPr>
              <a:t><![CDATA[La ley de la atracción según Byrn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7 / 58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2524125"/>
        </p:xfrm>
        <a:graphic>
          <a:graphicData uri="http://schemas.openxmlformats.org/drawingml/2006/table">
            <a:tbl>
              <a:tblPr firstRow="1" bandRow="1"/>
              <a:tblGrid>
                <a:gridCol w="1657350"/>
                <a:gridCol w="3200400"/>
                <a:gridCol w="3257550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Operación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Qué hiz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onsecuenci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implificar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edujo la doctrina a tres paso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Ganó claridad y perdió matice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xagerar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rometió dinero, salud y vínculo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onvirtió una creencia en promesa total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Desplazar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uso la acción después del sentimient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a práctica perdió su parte medibl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4. Dos casos resueltos: la misma frase, dos lectura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sec-r01-oa02"/>
              </a:rPr>
              <a:t><![CDATA[La ley de la atracción según Byrn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8 / 5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 dos casos son ficticios y sirven para practicar la comparación. No son testimonios ni personas reales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sec-r01-oa02"/>
              </a:rPr>
              <a:t><![CDATA[La ley de la atracción según Byrn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9 / 5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4. Dos casos resueltos: la misma frase, dos lecturas · Ejemplo resuelto 1: «quiero un trabajo mejor» · Paso 1 de 4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 1. La lectura del libro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persona pide un trabajo mejor, cree que ya es suyo y se concentra en sentirse bien. Si no llega, el libro le dirá que dudó o que no sostuvo la sensación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sec-r01-oa02"/>
              </a:rPr>
              <a:t><![CDATA[La ley de la atracción según Byrn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0 / 5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4. Dos casos resueltos: la misma frase, dos lecturas · Ejemplo resuelto 1: «quiero un trabajo mejor» · Paso 2 de 4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 2. La lectura de la tradición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Wattles preguntaría por la acción: qué está haciendo para ser más útil, qué habilidad está desarrollando, cómo está tratando a sus clientes. La fe acompaña, pero no sustituye el trabajo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sec-r01-oa02"/>
              </a:rPr>
              <a:t><![CDATA[La ley de la atracción según Byrn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1 / 5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4. Dos casos resueltos: la misma frase, dos lecturas · Ejemplo resuelto 1: «quiero un trabajo mejor» · Paso 3 de 4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 3. La investigación psicológic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expectativa puede cambiar la atención y la conducta: si espera encontrar oportunidades, las busca; si espera fracasar, evita. Eso no requiere una señal cósmica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sec-r01-oa02"/>
              </a:rPr>
              <a:t><![CDATA[La ley de la atracción según Byrn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2 / 5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4. Dos casos resueltos: la misma frase, dos lecturas · Ejemplo resuelto 1: «quiero un trabajo mejor» · Paso 4 de 4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 4. Qué se qued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 meta clara, una expectativa revisable y una acción con fecha. La parte que se puede registrar es la tercera; las otras dos la orientan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sec-r01-oa02"/>
              </a:rPr>
              <a:t><![CDATA[La ley de la atracción según Byrn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3 / 5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4. Dos casos resueltos: la misma frase, dos lecturas · Ejemplo resuelto 2: «mi relación no funciona» · Paso 1 de 4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 1. La lectura del libro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persona concluye que su vibración está atrayendo el conflicto y que debe sentirse bien para cambiar la relación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sec-r01-oa02"/>
              </a:rPr>
              <a:t><![CDATA[La ley de la atracción según Byrn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4 / 5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4. Dos casos resueltos: la misma frase, dos lecturas · Ejemplo resuelto 2: «mi relación no funciona» · Paso 2 de 4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 2. El riesgo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lectura pone toda la responsabilidad en el estado interno de quien sufre y deja fuera el comportamiento del otro, los acuerdos y los límites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sec-r01-oa02"/>
              </a:rPr>
              <a:t><![CDATA[La ley de la atracción según Byrn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5 / 5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4. Dos casos resueltos: la misma frase, dos lecturas · Ejemplo resuelto 2: «mi relación no funciona» · Paso 3 de 4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 3. La lectura responsable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 puede trabajar la propia conducta: cómo se comunica, qué acepta, qué límite pone. Eso no garantiza el cambio del otro, pero sí cambia lo que la persona hace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sec-r01-oa02"/>
              </a:rPr>
              <a:t><![CDATA[La ley de la atracción según Byrn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6 / 5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4. Dos casos resueltos: la misma frase, dos lecturas · Ejemplo resuelto 2: «mi relación no funciona» · Paso 4 de 4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 4. Qué se qued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parte que depende de ella y la posibilidad de pedir ayuda profesional si el conflicto la desborda. La ley no es un marco para juzgar a quien sufre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. Lo que te llevas: la tabla de tres columna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sec-r01-oa02"/>
              </a:rPr>
              <a:t><![CDATA[La ley de la atracción según Byrn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7 / 5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producto de la lección es una tabla con tres columnas y tres filas. Elige tres frases del libro que te interesen. En la primera columna, escribe lo que la frase afirma. En la segunda, lo que se puede practicar y registrar. En la tercera, lo que no se sostiene o no se puede comprobar. Al final, busca un autor anterior a 1930 y compara: ¿qué tenía la versión antigua que la nueva perdió?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. Lo que te llevas: la tabla de tres columna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sec-r01-oa02"/>
              </a:rPr>
              <a:t><![CDATA[La ley de la atracción según Byrn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8 / 5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352550"/>
            <a:ext cx="8115300" cy="466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Imagen no disponibl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52625"/>
            <a:ext cx="8115300" cy="10001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tercer peldaño es el problema ético del libro: una promesa sin límites convierte el fracaso en falta personal. La lectura crítica no elimina la práctica, pero le pone condicione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067050"/>
            <a:ext cx="8115300" cy="542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La imagen vectorial assets/fig-atr-sec-simplifica-cascada.svg no se pudo convertir a un formato editable compatibl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14350" y="3781425"/>
            <a:ext cx="2667000" cy="495300"/>
          </a:xfrm>
          <a:prstGeom prst="roundRect">
            <a:avLst/>
          </a:prstGeom>
          <a:solidFill>
            <a:srgbClr val="5C657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3905250"/>
            <a:ext cx="23241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4" tooltip="Abrir el OA"/>
              </a:rPr>
              <a:t><![CDATA[Abrir el OA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. Lo que te llevas: la tabla de tres columna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sec-r01-oa02"/>
              </a:rPr>
              <a:t><![CDATA[La ley de la atracción según Byrn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9 / 5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trata de decir que todo es falso ni de aceptar todo. Se trata de leer la síntesis sabiendo que es una síntesis: alguien eligió qué conservar y qué dejar fuera. Ver esa elección es el primer paso para usarla con criterio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sec-r01-oa02"/>
              </a:rPr>
              <a:t><![CDATA[La ley de la atracción según Byrn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0 / 5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5. Lo que te llevas: la tabla de tres columna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Cuál es la diferencia principal entre la formulación de Byrne y la de Wattles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Byrne incluye la acción y Wattles la elimina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Byrne convierte la idea en una ley universal sin límites; Wattles la presenta como un método con acción y deber moral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66750" y="33909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Wattles habla de vibración y Byrne de semillas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66750" y="37719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No hay diferencia: ambos escribieron el mismo libro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sec-r01-oa02"/>
              </a:rPr>
              <a:t><![CDATA[La ley de la atracción según Byrn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1 / 5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5. Lo que te llevas: la tabla de tres columna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 El Secreto, el sentimiento funciona como indicador de lo que la persona está atrayend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Relacion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sec-r01-oa02"/>
              </a:rPr>
              <a:t><![CDATA[La ley de la atracción según Byrn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2 / 5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5. Lo que te llevas: la tabla de tres columna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e cada autor con su aportación central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907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olumna 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2669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. Mulford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193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Atkinson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29718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Wattles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3242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Byrne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514350" y="36766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olumna B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628650" y="39528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ibración y pensamiento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628650" y="43053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Método con acción y deber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Relacion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sec-r01-oa02"/>
              </a:rPr>
              <a:t><![CDATA[La ley de la atracción según Byrn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3 / 5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Ley universal y sentimient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" y="15716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Pensamientos semilla y conducta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Clasific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sec-r01-oa02"/>
              </a:rPr>
              <a:t><![CDATA[La ley de la atracción según Byrn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4 / 5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5. Lo que te llevas: la tabla de tres columna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asifica cada afirmación según la tradición o según el libro de 2006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241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ategoría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6003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Tradición anterior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9527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El Secreto (2006)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33051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. El pensamiento es una semilla que crece con atención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6671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El sentimiento es el indicador de lo que atraes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514350" y="40290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La acción eficiente forma parte del método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Clasific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sec-r01-oa02"/>
              </a:rPr>
              <a:t><![CDATA[La ley de la atracción según Byrn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5 / 5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El universo se encarga del cóm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811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Hay un deber moral en cómo se busca la riquez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. La ley no tiene límites ni excepcione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3050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lasifica cada elemento en una de las categorías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5 · Ordenar la secuenci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sec-r01-oa02"/>
              </a:rPr>
              <a:t><![CDATA[La ley de la atracción según Byrn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6 / 5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5. Lo que te llevas: la tabla de tres columna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rdena la cadena argumental del libr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19907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Lo semejante atrae lo semejante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3526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El resultado aparece sin que sepas cómo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7146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El pensamiento emite una señal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30765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El sentimiento indica lo que atraes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6 · Detective de errore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sec-r01-oa02"/>
              </a:rPr>
              <a:t><![CDATA[La ley de la atracción según Byrn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7 / 5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5. Lo que te llevas: la tabla de tres columna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lector anotó estas cinco frases. Marca las que no se sostienen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199072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Byrne retoma una idea anterior y la presenta como una ley universal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6670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El libro demuestra con experimentos que el pensamiento atrae dinero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34327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El sentimiento funciona en el libro como prueba de que la ley está activa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40195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Wattles incluía la acción y un deber moral en su método.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6 · Detective de errore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sec-r01-oa02"/>
              </a:rPr>
              <a:t><![CDATA[La ley de la atracción según Byrn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8 / 5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) La tradición anterior tenía más matices que la síntesis de 2006.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7 · Completar la fras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sec-r01-oa02"/>
              </a:rPr>
              <a:t><![CDATA[La ley de la atracción según Byrn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9 / 5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5. Lo que te llevas: la tabla de tres columna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 el libro, el ___ indica lo que estás atrayendo y el ___ se encarga de la forma de llegar.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8 · Reflexión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sec-r01-oa02"/>
              </a:rPr>
              <a:t><![CDATA[La ley de la atracción según Byrn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0 / 5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5. Lo que te llevas: la tabla de tres columna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2114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ducto de la lección: una tabla de tres columnas. Elige tres frases de El Secreto. En la primera columna, lo que la frase afirma; en la segunda, lo que se puede practicar y registrar; en la tercera, lo que no se sostiene. Al final, escribe una línea comparando una de esas frases con lo que diría Wattles o Mulford.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8 · Reflexión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sec-r01-oa02"/>
              </a:rPr>
              <a:t><![CDATA[La ley de la atracción según Byrn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1 / 5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Si una frase no se puede traducir a una acción, la segunda columna queda vacía. Esa vaciedad es el dato: te dice que estás leyendo una creencia, no un método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23837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. Lo que te llevas: la tabla de tres columnas · Memoria: autores y énfasi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sec-r01-oa02"/>
              </a:rPr>
              <a:t><![CDATA[La ley de la atracción según Byrn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2 / 58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3009900"/>
        </p:xfrm>
        <a:graphic>
          <a:graphicData uri="http://schemas.openxmlformats.org/drawingml/2006/table">
            <a:tbl>
              <a:tblPr firstRow="1" bandRow="1"/>
              <a:tblGrid>
                <a:gridCol w="3200400"/>
                <a:gridCol w="4914900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ara 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ara B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Byrn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ey universal y sentimient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Mulford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emillas y conduct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tkinso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Vibració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Wattle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cción y deber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entimient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Indicador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Univers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e encarga del cóm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sec-r01-oa02"/>
              </a:rPr>
              <a:t><![CDATA[La ley de la atracción según Byrn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3 / 5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. Lo que te llevas: la tabla de tres columnas · Memoria: autores y énfasis · Cómo practica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e es el contenido estático del juego. Para emparejar las cartas y practicar la interacción, abre el O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7241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atraccion.lumbre.lat/object/atr-sec-r01-oa02"/>
              </a:rPr>
              <a:t><![CDATA[Abrir el juego en el OA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sec-r01-oa02"/>
              </a:rPr>
              <a:t><![CDATA[La ley de la atracción según Byrn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4 / 5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. Lo que te llevas: la tabla de tres columnas · Tarjetas de repaso antes de la lección tres · Tarjeta 1 de 5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14575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Cuáles son las tres afirmaciones de la ley según Byrne?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sec-r01-oa02"/>
              </a:rPr>
              <a:t><![CDATA[La ley de la atracción según Byrn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5 / 5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. Lo que te llevas: la tabla de tres columnas · Tarjetas de repaso antes de la lección tres · Tarjeta 1 de 5 · 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14575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 semejante atrae, el pensamiento emite una señal y el sentimiento indica lo que llega.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sec-r01-oa02"/>
              </a:rPr>
              <a:t><![CDATA[La ley de la atracción según Byrn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6 / 5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. Lo que te llevas: la tabla de tres columnas · Tarjetas de repaso antes de la lección tres · Tarjeta 2 de 5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14575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papel juega el sentimiento?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sec-r01-oa02"/>
              </a:rPr>
              <a:t><![CDATA[La ley de la atracción según Byrn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7 / 5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. Lo que te llevas: la tabla de tres columnas · Tarjetas de repaso antes de la lección tres · Tarjeta 2 de 5 · 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14575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 el termómetro: si te sientes bien, estarías en sintonía con lo deseado.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sec-r01-oa02"/>
              </a:rPr>
              <a:t><![CDATA[La ley de la atracción según Byrn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8 / 5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. Lo que te llevas: la tabla de tres columnas · Tarjetas de repaso antes de la lección tres · Tarjeta 3 de 5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14575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simplificó el libro?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sec-r01-oa02"/>
              </a:rPr>
              <a:t><![CDATA[La ley de la atracción según Byrn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9 / 5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. Lo que te llevas: la tabla de tres columnas · Tarjetas de repaso antes de la lección tres · Tarjeta 3 de 5 · 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14575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doctrina anterior: la redujo a tres pasos y quitó teología, método y matices.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sec-r01-oa02"/>
              </a:rPr>
              <a:t><![CDATA[La ley de la atracción según Byrn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0 / 5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. Lo que te llevas: la tabla de tres columnas · Tarjetas de repaso antes de la lección tres · Tarjeta 4 de 5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14575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exageró?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sec-r01-oa02"/>
              </a:rPr>
              <a:t><![CDATA[La ley de la atracción según Byrn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1 / 5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. Lo que te llevas: la tabla de tres columnas · Tarjetas de repaso antes de la lección tres · Tarjeta 4 de 5 · 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14575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 límites: prometió dinero, salud y vínculos sin condiciones ni excepciones.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sec-r01-oa02"/>
              </a:rPr>
              <a:t><![CDATA[La ley de la atracción según Byrn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2 / 5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. Lo que te llevas: la tabla de tres columnas · Tarjetas de repaso antes de la lección tres · Tarjeta 5 de 5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14575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hacía Wattles que Byrne desplaza?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sec-r01-oa02"/>
              </a:rPr>
              <a:t><![CDATA[La ley de la atracción según Byrn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3 / 5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. Lo que te llevas: la tabla de tres columnas · Tarjetas de repaso antes de la lección tres · Tarjeta 5 de 5 · 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14575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cluía la acción y el deber moral como partes del método, no como consecuencias del sentimiento.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Fuentes y para saber má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sec-r01-oa02"/>
              </a:rPr>
              <a:t><![CDATA[La ley de la atracción según Byrn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4 / 5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comparación se apoya en la obra de Byrne, consultada en los registros de Internet Archive, y en los textos de la tradición anterior, que son de dominio público y están en Project Gutenberg. La lección no reproduce pasajes extensos del libro de 2006: resume su formulación y la contrasta con Mulford, Atkinson y Wattles. Las fechas de 1889, 1906 y 1910 son históricas; las afirmaciones sobre lo que el libro dice se presentan como interpretación de su texto, no como hechos científicos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39338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archive.org/search?query=The+Secret+Rhonda+Byrne"/>
              </a:rPr>
              <a:t><![CDATA[Internet Archive: El Secreto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Fuentes y para saber má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sec-r01-oa02"/>
              </a:rPr>
              <a:t><![CDATA[La ley de la atracción según Byrn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5 / 5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5715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mite consultar la edición de 2006 y ubicar las afirmaciones que se resumen en la lección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8478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www.gutenberg.org/ebooks/search/?query=Prentice+Mulford"/>
              </a:rPr>
              <a:t><![CDATA[Project Gutenberg: la tradición anterior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19325"/>
            <a:ext cx="8115300" cy="5715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lford, Atkinson y Wattles están en dominio público: ahí se lee la versión con matices que el libro de 2006 simplificó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8479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4" tooltip="https://www.apa.org/"/>
              </a:rPr>
              <a:t><![CDATA[American Psychological Association: atención y expectativa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3219450"/>
            <a:ext cx="8115300" cy="5715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 contrastar la lectura psicológica del caso con lo que la disciplina estudia sobre atención, expectativa y conducta.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sec-r01-oa02"/>
              </a:rPr>
              <a:t><![CDATA[La ley de la atracción según Byrn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6 / 5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a tienes la formulación de Byrne y su diferencia con la tradición: una ley sin límites, un sentimiento que sirve de prueba y una acción que queda en segundo plano. También sabes qué simplificó y qué exageró, y tienes una tabla para separar la práctica de la promesa. Lo siguiente es el proceso creativo: pedir, creer y recibir, y el lugar incómodo de la acción.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hequeo de la lección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sec-r01-oa02"/>
              </a:rPr>
              <a:t><![CDATA[La ley de la atracción según Byrn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7 / 5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riterio de ava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 considera superado con al menos 70% de acierto agregado en las actividades cubierta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860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ctividades cubierta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5717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Opción múltiple · b27-mcq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9241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Verdadero o falso · b28-vf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32766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Relacionar · b29-match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628650" y="36290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Clasificar · b30-sor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8650" y="39814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Ordenar la secuencia · b31-secuencia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hequeo de la lección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sec-r01-oa02"/>
              </a:rPr>
              <a:t><![CDATA[La ley de la atracción según Byrn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8 / 5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Detective de errores · b32-detectiv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" y="15716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Completar la frase · b33-llen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24050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 superar: Listo. Ya puedes resumir la ley según Byrne y compararla con Mulford, Atkinson y Wattles sin confundir la síntesis con la tradición. Siguiente lección: el proceso creativo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924175"/>
            <a:ext cx="81153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aún no se alcanza: Vuelve a la tabla comparativa y a la cascada de simplificación. Casi siempre el fallo está en atribuir a Byrne la invención de la idea o en no ver que la acción también estaba en la tradición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2026-11-01T04:53:26Z</dcterms:created>
  <dcterms:modified xsi:type="dcterms:W3CDTF">2026-11-01T04:53:26Z</dcterms:modified>
  <dc:title>La ley de la atracción según Byrne</dc:title>
  <dc:description>Presentación editable del OA «La ley de la atracción según Byrne». Enlace: https://atraccion.lumbre.lat/object/atr-sec-r01-oa02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