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edir: la claridad como primer filtr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reer: la parte que no se orden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Recibir: sentir, notar, tom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pasos y la acción, en un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escribe: «quiero un trabajo en el que pueda usar mi experiencia y aprender algo nuevo, con un horario que me permita cuidar mi salud». La frase es concreta y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su expectativa: «no soy bueno para las entrevistas» es una creencia que puede examinar con evidencia. No la convierte en fe positiva; la convierte en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nota y responde a las oportunidades: actualiza su perfil, escribe a tres contactos, acepta una conversación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a tarea con fecha: enviar dos solicitudes por semana y revisar el resultado el viernes. Ese es el registro que el esquema del libro n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mejorar un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iere «una relación más tranquila». Lo traduce a una conducta propia: escuchar sin interrumpir y decir lo que necesita sin ac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mejorar un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amina la expectativa: ¿cree que el otro puede cambiar? ¿Cree que ella puede cambiar su forma de responder? Separa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mejorar un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ta los momentos en que el otro se acerca y responde; también nota cuándo se cierra. La recepción es información, no sól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mejorar un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pone una conversación con fecha y un límite claro. No controla el resultado; controla lo que ella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arece como acción inspirada, después de pedir, creer y recibir, y no es el motor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incluye la acción inspirada, pero la presenta como consecuencia de un estado emocional, no como condición del resultado. La lección añade la acción como cuarto paso registrable porque sin ella no hay nada que medir. Las otras opciones exageran o invierten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ibir es un estado emocional: sentir que ya está aquí. La lección lo traduce a notar y tomar oportunidades, porque el sentimiento por sí solo no produce un registro. La frase es verdadera en la parte que describe el libro y deja claro que la espera pasiva no es la únic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dir → Definir una me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eer → Examinar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ibir → Notar y tomar oport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uar → Una tare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asos se traducen a verbos concretos. La tabla de la lección muestra la diferencia entre la consigna emocional del libro y la conducta que se puede anotar. La tabla de los pasos y la figura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meta en presente y con detalle →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tar una oportunidad y responder →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ostener la expectativa de que es posible →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ar el primer paso esta semana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iminar la ambigüedad del deseo →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gradecer lo que ya llegó →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paso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dir → Creer → Recibir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presenta tres pasos: pedir, creer y recibir. La lección añade actuar como cuarto paso para mostrar dónde queda la acción. Invertir creer y recibir es el error más común: el libro pide creer antes de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proceso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libro demuestra que la acción es in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no demuestra que la acción sea innecesaria: incluye la acción inspirada, aunque la subordina al sentimiento. Las otras cuatro frases describen lo que la lección sostiene sobre el proceso y su traducció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eer · recibir · insp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reer, recibir e inspirada: los tres pasos del libro y la forma en que la acción aparece en él. La lección añade la acción con fecha para que el proceso deje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ágina con cuatro filas. Escribe qué pides, qué esperas, qué vas a notar y qué vas a hacer esta semana. Añade una fecha de revisión. Al final, una línea: qué parte del proceso depende de ti y qué parte no. Si no hay una acción con fecha, vuelve a escribir la fila cuatro antes de cerrar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proceso en una página · Memoria: los pasos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proceso en una página · Memoria: los pasos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pasos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creer y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edir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finir una meta observable, en presente y co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uede ordenar un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e no se elige; lo que se puede examinar es la expectativa y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recibir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tar las oportunidades y tener disponibilidad para tom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qued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libro, como acción inspirada después del sentimiento; en la práctica, como una tarea con fech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116" r:id="rId1"/>
    <p:sldLayoutId id="2482525117" r:id="rId2"/>
    <p:sldLayoutId id="2482525118" r:id="rId3"/>
    <p:sldLayoutId id="24825251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697d1e3f5b2c24949d6b7e8265e0376b38c18d8ed1803701.jpg"/>
  <Relationship Id="rId3" Type="http://schemas.openxmlformats.org/officeDocument/2006/relationships/hyperlink" Target="https://atraccion.lumbre.lat/object/atr-sec-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atraccion.lumbre.lat/object/atr-sec-r01-oa03" TargetMode="External"/>
  <Relationship Id="rId4" Type="http://schemas.openxmlformats.org/officeDocument/2006/relationships/hyperlink" Target="https://atraccion.lumbre.lat/object/atr-sec-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atraccion.lumbre.lat/object/atr-sec-r01-oa03" TargetMode="External"/>
  <Relationship Id="rId4" Type="http://schemas.openxmlformats.org/officeDocument/2006/relationships/hyperlink" Target="https://atraccion.lumbre.lat/object/atr-sec-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atraccion.lumbre.lat/object/atr-sec-r01-oa03" TargetMode="External"/>
  <Relationship Id="rId4" Type="http://schemas.openxmlformats.org/officeDocument/2006/relationships/hyperlink" Target="https://atraccion.lumbre.lat/object/atr-sec-r01-oa03"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atraccion.lumbre.lat/object/atr-sec-r01-oa03"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archive.org/search?query=The+Secret+Rhonda+Byrne"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hyperlink" Target="https://www.gutenberg.org/ebooks/search/?query=Wallace+Wattles" TargetMode="External"/>
  <Relationship Id="rId4" Type="http://schemas.openxmlformats.org/officeDocument/2006/relationships/hyperlink" Target="https://www.apa.org/"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3"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c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ativ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ib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s tres pasos del proceso creativo del libro, qué significa cada uno en la práctica y dónde queda la acción en ese esquem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libro reduce la práctica a tres pasos: pedir con claridad, creer que ya es tuyo y recibir sintiéndolo. La fórmula es memorable y deja la acción en un lugar ambiguo. Aquí se explica cada paso, se traduce a una conducta observable y se muestra por qué la acción es la parte que el esquema no puede elimi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proceso creativo · pedir · creer · recibir · acción · metas · prác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llama proceso creativo a tres pasos: pedir, creer y recibir. La secuencia es fácil de recordar y se repite en casi todos los talleres del género. También es el punto donde la acción queda en un lugar ambiguo: el libro habla de acción inspirada, pero no la pone como motor. Esta lección explica qué significa cada paso, cómo se traduce en una conducta observable y por qué la acción es la parte que el esquema no puede eliminar. Al terminar vas a poder usar el proceso como una lista de cuatro casillas, no como una fórmula mág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está la acción en un esquema que parece mental de principio a fin? En el libro está al final y subordinada al sentimiento; en la práctica es el único paso que deja un regis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edir: la claridad como primer fil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en el libro, significa formular el deseo con claridad. No es una petición a un ser que escucha: es una definición. Cuanto más preciso es el deseo, más fácil es reconocer si algo se acerca o no. La tradición anterior ya insistía en esto: Wattles hablaba de una imagen clara, y los manuales de metas repiten la misma idea con otras palab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edir: la claridad como primer fil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ucción práctica es sencilla: escribe la meta en una frase observable, en presente y con un plazo. «Quiero estar mejor» no es una meta; «quiero caminar treinta minutos tres veces por semana durante un mes» sí lo es. Pedir no es repetir la frase cien veces; es decidir qué quieres y cómo sabrás que lo tienes.]]></a:t>
            </a:r>
          </a:p>
        </p:txBody>
      </p:sp>
      <p:sp>
        <p:nvSpPr>
          <p:cNvPr id="8" name=""/>
          <p:cNvSpPr txBox="1"/>
          <p:nvPr/>
        </p:nvSpPr>
        <p:spPr>
          <a:xfrm>
            <a:off x="514350" y="29432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ridad: una sola meta, no una lista de deseos.]]></a:t>
            </a:r>
          </a:p>
        </p:txBody>
      </p:sp>
      <p:sp>
        <p:nvSpPr>
          <p:cNvPr id="10" name=""/>
          <p:cNvSpPr txBox="1"/>
          <p:nvPr/>
        </p:nvSpPr>
        <p:spPr>
          <a:xfrm>
            <a:off x="514350" y="33337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e: cómo se ve el resultado, no cuándo llegará.]]></a:t>
            </a:r>
          </a:p>
        </p:txBody>
      </p:sp>
      <p:sp>
        <p:nvSpPr>
          <p:cNvPr id="12" name=""/>
          <p:cNvSpPr txBox="1"/>
          <p:nvPr/>
        </p:nvSpPr>
        <p:spPr>
          <a:xfrm>
            <a:off x="514350" y="37338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ble: qué harías o tendrías si la meta se cumpli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r: la parte que no se ord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pide una fe sin duda: creer que ya lo tienes antes de verlo. Esa instrucción es psicológicamente difícil, porque no se puede ordenar una creencia. Lo que sí se puede hacer es examinar la expectativa: qué crees que es posible para ti, qué evidencia tienes y qué evidencia te falta. La expectativa no es lo mismo que la fe, pero es la parte de la creencia que se puede trabaj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r: la parte que no se ord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no está en la lista original. La lección la añade porque sin ella el esquema no se puede registrar: la acción es lo único que deja huella fuera de la cabez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proces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r: la parte que no se ord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Una fe sin duda no admite corrección: si algo falla, el problema es que no creíste lo suficiente. Una expectativa revisable admite preguntas: ¿qué esperaba?, ¿qué pasó?, ¿qué información tengo ahora? La segunda versión es menos épica y más útil, porque permite cambiar de plan sin tratarlo como una derrota personal. La psicología ha estudiado la expectativa y la atención; lo que no ha mostrado es que exista una señal que atraiga objet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r: la parte que no se ord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ibir: sentir, notar, to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en el libro, es sentir que lo pedido ya está aquí. Es un estado emocional, no una acción. La gratitud y la visualización sirven para producirlo. El problema es que un estado emocional no se puede sostener todo el día y no dice nada sobre lo que ocurre fuera. La traducción práctica de recibir es más modesta: notar las oportunidades que aparecen y tener disponibilidad para tomarl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ibir: sentir, notar, to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incluye cosas concretas: revisar el correo, responder una invitación, reservar tiempo, pedir una cita, decir que sí a una conversación. Recibir no es esperar con los brazos cruzados; es tener la mano abierta. Si la persona está tan concentrada en sentirse bien que no mira lo que llega, la parte de recepción se queda en el a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ibir: sentir, notar, to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 creer es la más delicada: no se puede ordenar una creencia, pero sí se puede examinar qué esperas y qué evidencia tienes. La fila de actuar es la que deja un regist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paso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ibir: sentir, notar, to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insiste en que el cómo no es tu trabajo. Esa frase es la que deja la acción fuera de cuadro, y es la que conviene revisar. En los propios ejemplos del libro, la gente actúa: busca, pregunta, responde, se presenta. La diferencia es que el libro presenta esas acciones como inspiradas, no como condiciones. La práctica necesita recuperar la condi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pasos y la acción, en una 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000250"/>
                <a:gridCol w="2000250"/>
                <a:gridCol w="4114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b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ta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a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ectativa y su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portunidad y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mismo deseo, dos ejecu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so.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1: cambiar de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Ped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escribe: «quiero un trabajo en el que pueda usar mi experiencia y aprender algo nuevo, con un horario que me permita cuidar mi salud». La frase es concreta y observ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1: cambiar de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re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su expectativa: «no soy bueno para las entrevistas» es una creencia que puede examinar con evidencia. No la convierte en fe positiva; la convierte en una hipóte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1: cambiar de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Recib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nota y responde a las oportunidades: actualiza su perfil, escribe a tres contactos, acepta una conversación inform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1: cambiar de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Actu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a tarea con fecha: enviar dos solicitudes por semana y revisar el resultado el viernes. Ese es el registro que el esquema del libro no p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2: mejorar una rel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Ped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iere «una relación más tranquila». Lo traduce a una conducta propia: escuchar sin interrumpir y decir lo que necesita sin acu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2: mejorar una rel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re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amina la expectativa: ¿cree que el otro puede cambiar? ¿Cree que ella puede cambiar su forma de responder? Separa las dos cos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2: mejorar una rel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Recib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a los momentos en que el otro se acerca y responde; también nota cuándo se cierra. La recepción es información, no sólo emo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mismo deseo, dos ejecuciones · Ejemplo resuelto 2: mejorar una rel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Actu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ne una conversación con fecha y un límite claro. No controla el resultado; controla lo que ella h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proceso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ágina con cuatro filas: pedir, creer, recibir y actuar. En cada fila escribe una frase: qué pides, qué esperas, qué vas a notar y qué vas a hacer esta semana. Al final, una fecha de revisión. Si no hay una acción con fecha, el proceso se queda en las tres primeras filas y no produce ningún dato que puedas le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proceso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cadena se detiene en la creencia, no hay nada que medir. Por eso esta escuela insiste en el último peldaño: la conducta es la única parte del proceso que se puede revisar con otra perso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adena-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proceso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no es el enemigo de la fe; es su prueba. Una expectativa que no cambia ninguna conducta no se puede distinguir de una ilusión. Una conducta con fecha, en cambio, se puede revisar, corregir y repetir. Eso es lo que esta escuela conserva del proceso creativo: la claridad del pedido, la honestidad de la expectativa y la mano abierta para recibir, con los pies en el sue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lugar de la acción en el esquema de El Secre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existe: el libro prohíbe actua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rece como acción inspirada, después de pedir, creer y recibir, y no es el motor del proces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el primer paso y los otros tres son opcional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ye a la creencia cuando la persona tiene pri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libro, recibir consiste en sentir que lo pedido ya es tuyo, no sólo en esperar sen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con su traducción práct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di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ee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ibi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tu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aminar la expectativ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ar y tomar oportunidad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tarea con f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una meta observa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el paso del proceso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di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ibi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u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meta en presente y con detal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tar una oportunidad y responde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stener la expectativa de que es posib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ar el primer paso esta sema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iminar la ambigüedad del dese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gradecer lo que ya llegó]]></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proceso tal como los presenta el libr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e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ib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pide claridad al formular el dese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ibro demuestra que la acción es innecesari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reencia, en el esquema, funciona como una expectativa que filtra la aten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ibir incluye notar y tomar oportunidades.]]></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acción inspirada aparece en el libro, aunque subordinada al estado emoc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ceso del libro es pedir, ___ y ___; la acción entra como acción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proceso en una págin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ágina con cuatro filas. Escribe qué pides, qué esperas, qué vas a notar y qué vas a hacer esta semana. Añade una fecha de revisión. Al final, una línea: qué parte del proceso depende de ti y qué parte no. Si no hay una acción con fecha, vuelve a escribir la fila cuatro antes de cerrar la pági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fila más difícil es la de creer: no escribas una fe, escribe una expectativa que puedas revisar. La fila más importante es la de actuar: si no cabe en una tarea con fecha, todavía es un dese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proceso en una página · Memoria: los pasos y su tradu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Memoria: los pasos y su traduc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3"/>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pasos del lib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creer y recib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edir con clar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inir una meta observable, en presente y con un plaz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uede ordenar una cre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e no se elige; lo que se puede examinar es la expectativa y su evidenc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recibir en la práct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tar las oportunidades y tener disponibilidad para tomarl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queda la ac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proceso en una página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libro, como acción inspirada después del sentimiento; en la práctica, como una tarea con fecha y regis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men del proceso se apoya en la edición de El Secreto registrada en Internet Archive y en la tradición anterior, disponible en Project Gutenberg. La traducción práctica se contrasta con lo que la psicología ha estudiado sobre metas, expectativas e intenciones de implementación, que se consulta en la American Psychological Association. La lección no afirma que el proceso garantice resultados: describe qué dice el libro, qué se puede practicar y dónde queda la acción.]]></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e+Secret+Rhonda+Byrne"/>
              </a:rPr>
              <a:t><![CDATA[Internet Archive: El Secreto]]></a:t>
            </a:r>
          </a:p>
        </p:txBody>
      </p:sp>
      <p:sp>
        <p:nvSpPr>
          <p:cNvPr id="9" name=""/>
          <p:cNvSpPr txBox="1"/>
          <p:nvPr/>
        </p:nvSpPr>
        <p:spPr>
          <a:xfrm>
            <a:off x="514350" y="43053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ermite consultar la edición de 2006 y ubicar la presentación de los tres pas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llace+Wattles"/>
              </a:rPr>
              <a:t><![CDATA[Project Gutenberg: Wattles y la ac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ciencia de hacerse rico, de 1910, muestra una versión anterior del método en la que la acción sí es una condición.]]></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metas y conducta]]></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contrastar el proceso con lo que la psicología estudia sobre expectativas, metas e intenciones de implemen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ceso completo: pedir con claridad, examinar la expectativa, notar y tomar oportunidades, y actuar con una tarea y una fecha. Sabes que el libro deja la acción al final y subordinada al sentimiento, y que la práctica necesita recuperarla como condición. Lo siguiente es la gratitud, la práctica que el libro coloca en el centro y que la psicología estudia por su cuen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3"/>
              </a:rPr>
              <a:t><![CDATA[El proceso creativo: pedir, creer, recib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os tres pasos del libro, traducirlos a conducta y decir dónde queda la acción. Siguiente lección: la gratitud como práctica centra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pasos y a la cascada de la cadena. Casi siempre el fallo está en confundir recibir con actuar o en dejar la acción sin fech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2026-11-01T04:54:03Z</dcterms:created>
  <dcterms:modified xsi:type="dcterms:W3CDTF">2026-11-01T04:54:03Z</dcterms:modified>
  <dc:title>El proceso creativo: pedir, creer, recibir</dc:title>
  <dc:description>Presentación editable del OA «El proceso creativo: pedir, creer, recibir». Enlace: https://atraccion.lumbre.lat/object/atr-sec-r01-oa03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