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6]]></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1-oa06]]></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o que el capítulo afirma»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o que el capítulo afirma» (3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sec-r01-oa0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s promesas, una por una»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sec-r01-oa06]]></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Por qué una promesa de riqueza no es un método económico»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sec-r01-oa06]]></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Por qué una promesa de riqueza no es un método económico»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anuncio del 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anuncio ficticio promete: «cambia tu vibración y duplica tus ingresos en un mes». No dice qué se vende, a quién ni con qué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6]]></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anuncio del 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afi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firma que el estado interno es la causa principal de los ingresos y que el cambio es rápido y gene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6]]></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anuncio del 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 qu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hay mecanismo, ni medición, ni condiciones, ni forma de refutar la promesa. Si los ingresos no suben, el anuncio dirá que la persona no cambió lo sufic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6]]></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anuncio del 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pregunta 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acción concreta propone y cómo sabré si funcionó? Si la respuesta es «siente más abundancia», no hay método: hay una consig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6]]></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factura con gratit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práctica del li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ersona recibe una factura y, en lugar de angustiarse, agradece el servicio y se dice que el dinero está en cami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6]]></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factura con gratit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camb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gratitud puede bajar la tensión del momento y ayudar a mirar la factura sin pánico. Eso es un efecto real y pequeño, y no es lo mismo que pa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6]]></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factura con gratit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 que no camb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monto, la fecha de vencimiento y los intereses siguen ahí. La emoción no altera la aritmética de la de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6]]></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factura con gratit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parar las dos cosas: conservar la calma como recurso y, aparte, revisar el monto, la fecha y las opciones disponibles. La primera es una práctica; la segunda es una decisión económ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6]]></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Tu ejercicio: separar la promesa del método» (2 de 3).]]></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Tu ejercicio: separar la promesa del método» (3 de 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orque no dice qué hacer, no distingue ingresos de gastos y no ofrece una forma de comprobar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método económico dice qué se produce, a qué costo, con qué riesgo y cómo se revisa el resultado; distingue ingreso, gasto y deuda. La promesa no ofrece nada de eso y no se puede medir. Las otras opciones son caricaturas que no describen ni la economía ni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cascada de la promesa al mé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1-oa06]]></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apítulo se apoya en testimonios y anécdotas, no en cuentas ni en datos de ingresos. Sin esos datos no hay forma de comparar la promesa con lo que ocurrió, y sin comparación no hay verificación po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sección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1-oa06]]></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 dinero llega si te sientes próspero → El estado interno mueve los ingre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uedes atraer una cifra concreta → La cantidad depende del pens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s deudas se resuelven cambiando el foco → La deuda es sobre todo una actit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fuente es el universo, no el trabajo → El ingreso no depende de ac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promesa necesita un supuesto que no se demuestra en el capítulo. La tabla de la lección añade, para cada una, qué haría falta para comprobarla; ninguna de esas pruebas aparece en el li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1-oa06]]></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Sentir abundancia para que llegue el dinero → Promesa del li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uánto entra y cuánto sale este mes? → Pregunta de un mé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Agradecer las facturas para atraer más → Promesa del li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Qué costo tiene esta decisión y qué riesgo corre? → Pregunta de un mé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onfiar en que el universo provee → Promesa del li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Qué acción concreta se deriva y cómo se mide? → Pregunta de un mé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romesa habla de estados internos y de confianza; el método habla de entradas, salidas, costos, riesgos y medición. La trampa es la frase de la gratitud: agradecer puede ser una práctica valiosa, pero no es una partida contable ni una forma de atraer ingre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1-oa06]]></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cribir la promesa tal como se presenta → Identificar el supuesto y el dato que faltan → Decidir una acción con fecha y un responsable → Revisar el resultado con cuentas y aju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copia la promesa, después se identifica el supuesto y el dato que faltan, luego se decide una acción con fecha y al final se revisa con cuentas. El orden importa: sin el segundo paso, la acción se elige a cieg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 la promesa al método y la sección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1-oa06]]></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a promesa que no puede fallar tampoco se puede com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uarta frase convierte la pobreza en un defecto de carácter e ignora el empleo, el crédito, la vivienda, la salud y la discriminación. Las otras cuatro describen lo que la lección sostiene, incluida la idea de que la conducta puede cambiar los ingresos sin que haya una señal de por me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secciones 1, 2 y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1-oa06]]></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conómico · me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conómico y medir: un método distingue ingresos, gastos y deudas, y permite revisar el resultado. La promesa se queda en el deseo y en la confianza, sin forma de comprobar si funcio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cascada de la promesa al mé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1-oa06]]></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a hoja con tres columnas sobre una promesa de dinero. Copia la promesa tal como aparece en un anuncio o en un libro, marca si el caso es ficticio o real, escribe el supuesto que necesita y anota qué dato, acción y plazo harían falta para comprobarla. Termina con una línea: qué harías distinto si la tercera columna estuviera vac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6]]></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ejercicio: separar la promesa del método · Memoria: promesa y mé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6]]></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ejercicio: separar la promesa del método · Memoria: promesa y mé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6]]></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afirma el capítulo del din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la abundancia es el estado natural, que la carencia es un error de enfoque y que sentirse próspero precede al din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6]]></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romete el li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cambiar la relación emocional con el dinero cambia los ingresos y que la fuente última es el unive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6]]></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le falta a esa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Mecanismo, medición, condiciones y una forma de refut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6]]></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stingue un método económ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cisiones sobre recursos escasos, con costos, riesgos, ingresos, gastos y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6]]></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importa el costo é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culpa a quien no sale de la pobreza e ignora factores materiales y soci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6]]></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6]]></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5095" r:id="rId1"/>
    <p:sldLayoutId id="2482525096" r:id="rId2"/>
    <p:sldLayoutId id="2482525097" r:id="rId3"/>
    <p:sldLayoutId id="248252509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276f405b3bc8f6f88d0246714d1bf1bb57953dbd0d74221c1.jpg"/>
  <Relationship Id="rId3" Type="http://schemas.openxmlformats.org/officeDocument/2006/relationships/hyperlink" Target="https://atraccion.lumbre.lat/object/atr-sec-r01-oa06"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6"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6"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6"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6"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6"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6"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6"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6" TargetMode="External"/>
  <Relationship Id="rId3" Type="http://schemas.openxmlformats.org/officeDocument/2006/relationships/hyperlink" Target="https://atraccion.lumbre.lat/object/atr-sec-r01-oa06" TargetMode="External"/>
  <Relationship Id="rId4" Type="http://schemas.openxmlformats.org/officeDocument/2006/relationships/hyperlink" Target="https://atraccion.lumbre.lat/object/atr-sec-r01-oa06" TargetMode="External"/>
  <Relationship Id="rId5"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6"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6"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6" TargetMode="External"/>
  <Relationship Id="rId3" Type="http://schemas.openxmlformats.org/officeDocument/2006/relationships/hyperlink" Target="https://atraccion.lumbre.lat/object/atr-sec-r01-oa06" TargetMode="External"/>
  <Relationship Id="rId4" Type="http://schemas.openxmlformats.org/officeDocument/2006/relationships/hyperlink" Target="https://atraccion.lumbre.lat/object/atr-sec-r01-oa06"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6"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6"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6"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6" TargetMode="External"/>
  <Relationship Id="rId3" Type="http://schemas.openxmlformats.org/officeDocument/2006/relationships/hyperlink" Target="https://atraccion.lumbre.lat/object/atr-sec-r01-oa06" TargetMode="External"/>
  <Relationship Id="rId4" Type="http://schemas.openxmlformats.org/officeDocument/2006/relationships/hyperlink" Target="https://atraccion.lumbre.lat/object/atr-sec-r01-oa06"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6"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6"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6"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6"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6"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6"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6"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6"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6"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6"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6"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6"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6"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6"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6"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6"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6"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6"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6"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6"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6"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6"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6"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6"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6"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6"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6"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6" TargetMode="External"/>
  <Relationship Id="rId3" Type="http://schemas.openxmlformats.org/officeDocument/2006/relationships/hyperlink" Target="https://atraccion.lumbre.lat/object/atr-sec-r01-oa06" TargetMode="External"/>
  <Relationship Id="rId4"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6"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6"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6"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6"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6"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6"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6"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6"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6"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6"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6" TargetMode="External"/>
  <Relationship Id="rId3" Type="http://schemas.openxmlformats.org/officeDocument/2006/relationships/hyperlink" Target="https://www.gutenberg.org/ebooks/search/?query=The+Science+of+Getting+Rich"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6" TargetMode="External"/>
  <Relationship Id="rId3" Type="http://schemas.openxmlformats.org/officeDocument/2006/relationships/hyperlink" Target="https://archive.org/search?query=New+Thought+wealth" TargetMode="External"/>
  <Relationship Id="rId4" Type="http://schemas.openxmlformats.org/officeDocument/2006/relationships/hyperlink" Target="https://www.apa.org/topics/socioeconomic-status" TargetMode="External"/>
  <Relationship Id="rId5"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6" TargetMode="Externa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6"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6" TargetMode="External"/>
  <Relationship Id="rId3" Type="http://schemas.openxmlformats.org/officeDocument/2006/relationships/notesSlide" Target="../notesSlides/notesSlide5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pítu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iner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sec-r01-oa06"/>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6"/>
              </a:rPr>
              <a:t><![CDATA[El capítulo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umir lo que el libro afirma sobre el dinero, identificar sus promesas y explicar por qué una promesa de riqueza no es un método económic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6"/>
              </a:rPr>
              <a:t><![CDATA[El capítulo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creto dedica un capítulo al dinero y promete que la abundancia llega cuando cambias tu forma de sentirla. Esta lección resume esas promesas, las pone frente a las preguntas que un método económico sí responde y explica por qué una promesa de riqueza no es un método: no dice qué hacer, no se puede medir y culpa a quien no lo consigue.]]></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l secreto · dinero · riqueza · abundancia · economía · promesas · lectura crítica · descarg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6"/>
              </a:rPr>
              <a:t><![CDATA[El capítulo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creto dedica un capítulo al dinero y lo hace con la misma estructura que el resto del libro: una idea sobre cómo funciona la abundancia, una serie de prácticas para alinearse con ella y una promesa de que el resultado llega. La parte incómoda no es que el libro hable de dinero, sino que lo haga como si una actitud pudiera sustituir un método. Al terminar vas a poder resumir lo que el capítulo afirma, identificar sus promesas una por una y explicar por qué una promesa de riqueza no es un método económico, sin convertir esta lección en un consejo financier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6"/>
              </a:rPr>
              <a:t><![CDATA[El capítulo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9]]></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diferencia hay entre una promesa y un método? Una promesa salta del deseo al resultado; un método pasa por acciones, costos, riesgos y cuentas. La diferencia se nota cuando el mes sale ma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o que el capítulo afir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6"/>
              </a:rPr>
              <a:t><![CDATA[El capítulo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creto dedica un capítulo al dinero y lo trata como una consecuencia de la abundancia interior. La idea central es que la pobreza sería un efecto de pensar en la carencia, y que la prosperidad empieza por sentirse próspero antes de tener pruebas. El libro pide agradecer el dinero que ya llega, hablar de abundancia en lugar de escasez y recibir las facturas sin resistencia, como si el hecho de pagar confirmara que hay recurso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o que el capítulo afir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6"/>
              </a:rPr>
              <a:t><![CDATA[El capítulo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sostiene que la fuente de los ingresos no es únicamente el trabajo: el universo provee por caminos que la persona no controla, y el trabajo sería uno de esos caminos, no el origen. El libro se apoya en testimonios de maestros y en anécdotas de personas que dicen haber recibido dinero después de cambiar su forma de pensar. No presenta cuentas, contratos ni datos de ingresos: presenta relatos.]]></a:t>
            </a:r>
          </a:p>
        </p:txBody>
      </p:sp>
      <p:sp>
        <p:nvSpPr>
          <p:cNvPr id="8" name=""/>
          <p:cNvSpPr txBox="1"/>
          <p:nvPr/>
        </p:nvSpPr>
        <p:spPr>
          <a:xfrm>
            <a:off x="514350" y="36004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6004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l libro afirma: la abundancia es el estado natural y la carencia, un error de enfoqu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o que el capítulo afir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6"/>
              </a:rPr>
              <a:t><![CDATA[El capítulo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l libro propone: sentir, agradecer y hablar como si el dinero ya estuviera en camin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l libro no ofrece: un mecanismo, una contabilidad ni una forma de comprobar la promes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o que el capítulo afir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6"/>
              </a:rPr>
              <a:t><![CDATA[El capítulo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última caja no contiene ninguna acción verificable. Ese es el punto exacto donde una promesa se separa de un métod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sec-dinero-promes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promesas, una por un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6"/>
              </a:rPr>
              <a:t><![CDATA[El capítulo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separar las promesas porque no todas tienen el mismo tamaño. La primera es general: quien cambia su relación emocional con el dinero verá cambiar sus ingresos. La segunda es más concreta: se puede atraer una cantidad determinada. La tercera toca un problema real: las deudas se resolverían cambiando el foco. La cuarta es la más ambiciosa: la fuente última es el universo, y el trabajo es solo un cana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promesas, una por un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6"/>
              </a:rPr>
              <a:t><![CDATA[El capítulo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promesa descansa en un supuesto que no se discute. La primera supone que el estado interno mueve los ingresos; la segunda, que la cantidad depende del pensamiento; la tercera, que la deuda es sobre todo una actitud; la cuarta, que el ingreso no depende de acciones humanas. Si el supuesto fuera cierto, la promesa sería comprobable. Si no lo es, la promesa no se puede medir, y una afirmación que no se puede medir no es un méto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promesas, una por u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6"/>
              </a:rPr>
              <a:t><![CDATA[El capítulo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ee la tercera columna de arriba abajo: ninguna de esas pruebas aparece en el capítulo. Sin ellas, la promesa no se puede discutir con datos.]]></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sec-dinero-tabl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promesas, una por u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6"/>
              </a:rPr>
              <a:t><![CDATA[El capítulo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ibro tiene una respuesta preparada para el fracaso: si el dinero no llega, la persona no sintió lo suficiente o siguió pensando en la carencia. Esa respuesta convierte la falta de resultado en prueba de la teoría y deja a la persona sin manera de distinguir entre un error propio y una promesa que no funciona. Es el mismo mecanismo que la escuela señala en otras lecciones: una afirmación que no puede fallar no se puede comprob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or qué una promesa de riqueza no es un método económic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6"/>
              </a:rPr>
              <a:t><![CDATA[El capítulo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método económico, en el sentido modesto de la palabra, es un conjunto de decisiones sobre recursos que no alcanzan para todo. Dice qué se produce, para quién, a qué costo y con qué riesgo; distingue ingreso, gasto, deuda y patrimonio; y se corrige con cuentas. Una promesa de riqueza no hace nada de eso: no dice qué vender, a qué precio, con qué margen ni qué hacer si el mes sale ma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or qué una promesa de riqueza no es un método económic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6"/>
              </a:rPr>
              <a:t><![CDATA[El capítulo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no es de tono, es de estructura. Una promesa salta del deseo al resultado; un método pasa por acciones, costos y revisiones. Sentirse próspero puede cambiar la conducta —negociar, pedir, buscar clientes, aprender—, y esa conducta puede cambiar los ingresos. Pero el cambio pasa por la acción y por las condiciones del mercado, no por la señal. Cuando el libro elimina esos pasos, deja una explicación que suena completa y no sirve para decidi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or qué una promesa de riqueza no es un método económic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6"/>
              </a:rPr>
              <a:t><![CDATA[El capítulo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omparación es la lección: el método no promete que el resultado llegue, pero sí permite saber qué pasó y qué corregir.]]></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sec-dinero-metod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or qué una promesa de riqueza no es un método económic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6"/>
              </a:rPr>
              <a:t><![CDATA[El capítulo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además un costo ético. Si la riqueza depende de la actitud, quien no sale de la pobreza queda señalado por no haber pensado bien. Esa lectura ignora el empleo, el acceso al crédito, la vivienda, la salud, la discriminación y la red de contactos: factores que la investigación social y económica estudia y que no se corrigen con una frase. La prosperidad no es una virtud moral ni la pobreza un defecto de carác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or qué una promesa de riqueza no es un método económic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6"/>
              </a:rPr>
              <a:t><![CDATA[El capítulo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9]]></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promesa]]></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 Una promesa de riqueza no reemplaza un presupuesto, un contrato ni una decisión informada; esta lección no recomienda ninguna decisión financiera concret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el anuncio y la factu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6"/>
              </a:rPr>
              <a:t><![CDATA[El capítulo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la distinción. El anuncio está inventado y no representa a ninguna empresa; no se piden datos personales ni ingresos real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6"/>
              </a:rPr>
              <a:t><![CDATA[El capítulo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el anuncio y la factura · Ejemplo resuelto 1: el anuncio del curso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promes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anuncio ficticio promete: «cambia tu vibración y duplica tus ingresos en un mes». No dice qué se vende, a quién ni con qué cost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6"/>
              </a:rPr>
              <a:t><![CDATA[El capítulo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el anuncio y la factura · Ejemplo resuelto 1: el anuncio del curso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afirm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firma que el estado interno es la causa principal de los ingresos y que el cambio es rápido y genera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6"/>
              </a:rPr>
              <a:t><![CDATA[El capítulo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el anuncio y la factura · Ejemplo resuelto 1: el anuncio del curso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fal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y mecanismo, ni medición, ni condiciones, ni forma de refutar la promesa. Si los ingresos no suben, el anuncio dirá que la persona no cambió lo suficient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6"/>
              </a:rPr>
              <a:t><![CDATA[El capítulo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el anuncio y la factura · Ejemplo resuelto 1: el anuncio del curso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pregunta útil]]></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acción concreta propone y cómo sabré si funcionó? Si la respuesta es «siente más abundancia», no hay método: hay una consig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6"/>
              </a:rPr>
              <a:t><![CDATA[El capítulo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el anuncio y la factura · Ejemplo resuelto 2: la factura con gratitud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práctica del libr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recibe una factura y, en lugar de angustiarse, agradece el servicio y se dice que el dinero está en camin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6"/>
              </a:rPr>
              <a:t><![CDATA[El capítulo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el anuncio y la factura · Ejemplo resuelto 2: la factura con gratitud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cambi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gratitud puede bajar la tensión del momento y ayudar a mirar la factura sin pánico. Eso es un efecto real y pequeño, y no es lo mismo que pag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6"/>
              </a:rPr>
              <a:t><![CDATA[El capítulo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el anuncio y la factura · Ejemplo resuelto 2: la factura con gratitud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no cambi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onto, la fecha de vencimiento y los intereses siguen ahí. La emoción no altera la aritmética de la deud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6"/>
              </a:rPr>
              <a:t><![CDATA[El capítulo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el anuncio y la factura · Ejemplo resuelto 2: la factura con gratitud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decis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ar las dos cosas: conservar la calma como recurso y, aparte, revisar el monto, la fecha y las opciones disponibles. La primera es una práctica; la segunda es una decisión económic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separar la promesa del métod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6"/>
              </a:rPr>
              <a:t><![CDATA[El capítulo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una hoja con tres columnas. En la primera, una promesa de dinero tomada de un anuncio o de un libro, copiada tal cual y marcada como ficticia o real. En la segunda, el supuesto que necesita para ser cierta. En la tercera, qué haría falta para comprobarla: qué dato, qué acción, qué plazo. Si la tercera columna queda vacía, la promesa no es un métod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separar la promesa del métod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6"/>
              </a:rPr>
              <a:t><![CDATA[El capítulo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trata de despreciar a quien lee estos libros: se trata de no confundir el alivio de una frase con una decisión informada. La escuela no da asesoría financiera personalizada ni recomienda productos. Lo que sí puede hacer es enseñarte a distinguir una promesa de un plan, y a preguntar quién gana cuando una promesa se vend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separar la promesa del métod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6"/>
              </a:rPr>
              <a:t><![CDATA[El capítulo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última distinción: reconocer el límite de una promesa no te obliga a vivir en la carencia ni a renunciar a la ambición. Puedes querer más dinero, organizarte, aprender y pedir ayuda. Lo que no puedes es delegar en una frase la parte del trabajo que solo se resuelve con acciones, cuentas y tiemp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6"/>
              </a:rPr>
              <a:t><![CDATA[El capítulo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 separar la promesa del métod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or qué una promesa de riqueza no es un método económic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orque el dinero no existe y la economía es una ilusión.]]></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orque no dice qué hacer, no distingue ingresos de gastos y no ofrece una forma de comprobar el resultado.]]></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rque solo funciona para personas con estudios universitarios.]]></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orque la economía prohíbe hablar de abundanci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6"/>
              </a:rPr>
              <a:t><![CDATA[El capítulo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 separar la promesa del métod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capítulo del dinero de El Secreto presenta cuentas y datos de ingresos que permiten verificar su promes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6"/>
              </a:rPr>
              <a:t><![CDATA[El capítulo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 separar la promesa del métod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romesa con el supuesto que necesi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dinero llega si te sientes prósper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uedes atraer una cifra concret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s deudas se resuelven cambiando el foc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fuente es el universo, no el trabaj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cantidad depende del pensamient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deuda es sobre todo una actitu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6"/>
              </a:rPr>
              <a:t><![CDATA[El capítulo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ingreso no depende de accione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estado interno mueve los ingreso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6"/>
              </a:rPr>
              <a:t><![CDATA[El capítulo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 separar la promesa del métod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lo que es.]]></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omesa del libr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egunta de un métod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entir abundancia para que llegue el dinero]]></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uánto entra y cuánto sale este mes?]]></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gradecer las facturas para atraer más]]></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Qué costo tiene esta decisión y qué riesgo corr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6"/>
              </a:rPr>
              <a:t><![CDATA[El capítulo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nfiar en que el universo prove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Qué acción concreta se deriva y cómo se mide?]]></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6"/>
              </a:rPr>
              <a:t><![CDATA[El capítulo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 separar la promesa del métod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paso de la promesa al método.]]></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cribir la promesa tal como se present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ar el resultado con cuentas y ajustar]]></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Identificar el supuesto y el dato que faltan]]></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cidir una acción con fecha y un responsabl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6"/>
              </a:rPr>
              <a:t><![CDATA[El capítulo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 separar la promesa del métod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anotó estas cinco frases después de leer el capítulo. Marca la que no se sostiene.]]></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capítulo del dinero se apoya en testimonios y anécdotas, no en cuentas.]]></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a promesa que no puede fallar tampoco se puede comprobar.]]></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ntirse próspero puede cambiar la conducta, y la conducta puede cambiar los ingresos.]]></a:t>
            </a:r>
          </a:p>
        </p:txBody>
      </p:sp>
      <p:sp>
        <p:nvSpPr>
          <p:cNvPr id="12" name=""/>
          <p:cNvSpPr txBox="1"/>
          <p:nvPr/>
        </p:nvSpPr>
        <p:spPr>
          <a:xfrm>
            <a:off x="628650" y="40290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alguien no sale de la pobreza es porque no pensó en abundanci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6"/>
              </a:rPr>
              <a:t><![CDATA[El capítulo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9]]></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istinguir ingreso, gasto y deuda es parte de cualquier método económic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6"/>
              </a:rPr>
              <a:t><![CDATA[El capítulo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 separar la promesa del método]]></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promesa de riqueza no es un método ___ porque no dice qué producir ni cómo ___ el resultad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6"/>
              </a:rPr>
              <a:t><![CDATA[El capítulo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 separar la promesa del método]]></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a hoja con tres columnas sobre una promesa de dinero. Copia la promesa tal como aparece en un anuncio o en un libro, marca si el caso es ficticio o real, escribe el supuesto que necesita y anota qué dato, acción y plazo harían falta para comprobarla. Termina con una línea: qué harías distinto si la tercera columna estuviera vací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6"/>
              </a:rPr>
              <a:t><![CDATA[El capítulo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9]]></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escribas datos personales ni ingresos reales. Trabaja con una promesa pública y un caso ficticio. Si la promesa no se puede medir, no la completes con tu fe: márcala como promesa.]]></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separar la promesa del método · Memoria: promesa y méto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6"/>
              </a:rPr>
              <a:t><![CDATA[El capítulo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9]]></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ta al resul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ét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sa por acciones y cuen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gr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en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a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u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deb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permite revis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6"/>
              </a:rPr>
              <a:t><![CDATA[El capítulo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separar la promesa del método · Memoria: promesa y método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sec-r01-oa06"/>
              </a:rPr>
              <a:t><![CDATA[Abrir el juego en el O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6"/>
              </a:rPr>
              <a:t><![CDATA[El capítulo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separar la promesa del método · Tarjetas de repaso antes de la lección siete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afirma el capítulo del diner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6"/>
              </a:rPr>
              <a:t><![CDATA[El capítulo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separar la promesa del método · Tarjetas de repaso antes de la lección siete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la abundancia es el estado natural, que la carencia es un error de enfoque y que sentirse próspero precede al diner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6"/>
              </a:rPr>
              <a:t><![CDATA[El capítulo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separar la promesa del método · Tarjetas de repaso antes de la lección siete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romete el libr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6"/>
              </a:rPr>
              <a:t><![CDATA[El capítulo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separar la promesa del método · Tarjetas de repaso antes de la lección siete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cambiar la relación emocional con el dinero cambia los ingresos y que la fuente última es el univers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6"/>
              </a:rPr>
              <a:t><![CDATA[El capítulo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separar la promesa del método · Tarjetas de repaso antes de la lección siete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le falta a esa promes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6"/>
              </a:rPr>
              <a:t><![CDATA[El capítulo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separar la promesa del método · Tarjetas de repaso antes de la lección siete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ecanismo, medición, condiciones y una forma de refutarl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6"/>
              </a:rPr>
              <a:t><![CDATA[El capítulo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separar la promesa del método · Tarjetas de repaso antes de la lección siete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stingue un método económic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6"/>
              </a:rPr>
              <a:t><![CDATA[El capítulo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separar la promesa del método · Tarjetas de repaso antes de la lección siete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cisiones sobre recursos escasos, con costos, riesgos, ingresos, gastos y revis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6"/>
              </a:rPr>
              <a:t><![CDATA[El capítulo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separar la promesa del método · Tarjetas de repaso antes de la lección siete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importa el costo étic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6"/>
              </a:rPr>
              <a:t><![CDATA[El capítulo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separar la promesa del método · Tarjetas de repaso antes de la lección siete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culpa a quien no sale de la pobreza e ignora factores materiales y sociale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6"/>
              </a:rPr>
              <a:t><![CDATA[El capítulo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resume lo que El Secreto afirma sobre el dinero y explica por qué una promesa de riqueza no es un método económico. El libro está protegido y se parafrasea; la tradición anterior, que también prometía prosperidad con el pensamiento, es de dominio público y se consulta en Gutenberg y en Internet Archive. La referencia de la APA sirve para mirar los factores sociales y materiales que la promesa deja fuera. No hay en esta lección ninguna recomendación financiera personalizada.]]></a:t>
            </a:r>
          </a:p>
        </p:txBody>
      </p:sp>
      <p:sp>
        <p:nvSpPr>
          <p:cNvPr id="8" name=""/>
          <p:cNvSpPr txBox="1"/>
          <p:nvPr/>
        </p:nvSpPr>
        <p:spPr>
          <a:xfrm>
            <a:off x="514350" y="3933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utenberg.org/ebooks/search/?query=The+Science+of+Getting+Rich"/>
              </a:rPr>
              <a:t><![CDATA[Project Gutenberg: La ciencia de hacerse ric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6"/>
              </a:rPr>
              <a:t><![CDATA[El capítulo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9]]></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l manual de Wattles, de 1910, para comparar una promesa de riqueza anterior a El Secreto.]]></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rchive.org/search?query=New+Thought+wealth"/>
              </a:rPr>
              <a:t><![CDATA[Internet Archive: riqueza en el Nuevo Pensamiento]]></a:t>
            </a:r>
          </a:p>
        </p:txBody>
      </p:sp>
      <p:sp>
        <p:nvSpPr>
          <p:cNvPr id="9" name=""/>
          <p:cNvSpPr txBox="1"/>
          <p:nvPr/>
        </p:nvSpPr>
        <p:spPr>
          <a:xfrm>
            <a:off x="514350" y="22193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Folletos y libros antiguos que prometían prosperidad con el pensamiento.]]></a:t>
            </a:r>
          </a:p>
        </p:txBody>
      </p:sp>
      <p:sp>
        <p:nvSpPr>
          <p:cNvPr id="10" name=""/>
          <p:cNvSpPr txBox="1"/>
          <p:nvPr/>
        </p:nvSpPr>
        <p:spPr>
          <a:xfrm>
            <a:off x="514350" y="25812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apa.org/topics/socioeconomic-status"/>
              </a:rPr>
              <a:t><![CDATA[American Psychological Association: nivel socioeconómico]]></a:t>
            </a:r>
          </a:p>
        </p:txBody>
      </p:sp>
      <p:sp>
        <p:nvSpPr>
          <p:cNvPr id="11" name=""/>
          <p:cNvSpPr txBox="1"/>
          <p:nvPr/>
        </p:nvSpPr>
        <p:spPr>
          <a:xfrm>
            <a:off x="514350" y="29527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Qué factores materiales y sociales se asocian con los resultados económicos y la salu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6"/>
              </a:rPr>
              <a:t><![CDATA[El capítulo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sabes qué afirma el capítulo del dinero, cuáles son sus promesas y por qué una promesa de riqueza no es un método económico: le faltan mecanismo, medición, costos y una forma de refutarla. También sabes que la conducta puede cambiar los ingresos sin que haya una señal de por medio, y que culpar a quien no sale de la pobreza es un costo ético de esa promesa. Lo siguiente es el capítulo de las relaciones, donde el libro repite el mismo esquema con un riesgo todavía más delicado: culpar a la persona que sufr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6"/>
              </a:rPr>
              <a:t><![CDATA[El capítulo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8-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9-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0-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1-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2-secuenci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6"/>
              </a:rPr>
              <a:t><![CDATA[El capítulo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5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3-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4-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separar una promesa de riqueza de un método económico y explicar por qué no son lo mismo. Siguiente lección: el capítulo de las relaciones.]]></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as promesas y a la cascada de la promesa al método. Casi siempre el fallo está en aceptar el supuesto sin pedir el dato: si no hay forma de medir, no hay métod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2026-11-01T04:53:42Z</dcterms:created>
  <dcterms:modified xsi:type="dcterms:W3CDTF">2026-11-01T04:53:42Z</dcterms:modified>
  <dc:title>El capítulo del dinero</dc:title>
  <dc:description>Presentación editable del OA «El capítulo del dinero». Enlace: https://atraccion.lumbre.lat/object/atr-sec-r01-oa06</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