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afirma el documental»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afirma el documental»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ríticas principal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rítica no es evidencia»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rítica no es evidenci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estimonio vi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re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video cuenta que una persona visualizó su nuevo trabajo y lo consiguió en pocas semanas. El video tiene música, cortes y una frase final: funciona si cre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estimonio vi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dice cuántas personas hicieron lo mismo y no lo consiguieron, ni qué hizo ella además de visualizar: contactos, solicitudes,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estimonio vi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rítica especí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so no distingue entre la visualización y la búsqueda activa. Para atribuir el resultado a la práctica habría que comparar con personas que buscaron trabajo sin visua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estimonio vi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ideo puede ser cierto y aun así no ser prueba. Se puede agradecer el testimonio y reservar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itular que dice que la ciencia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nota anuncia que la ciencia confirmó que la gratitud cambia el cerebro. El titular es atractivo y probablemente exagera lo que el estudi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itular que dice que la ciencia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Qué puede haber detr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studio pequeño, con una medida indirecta y sin réplica independiente. Eso no lo invalida, pero limita lo que se puede concl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itular que dice que la ciencia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isti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gratitud se asocie a cambios en el ánimo o en la atención no confirma que el pensamiento atraiga sucesos. Son dos afirmaciones distintas y la segunda no se sigue de la prim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itular que dice que la ciencia con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r el estudio original, el tamaño de la muestra y sus límites antes de repetir el titular. Si no puedes encontrarlo, no lo repitas como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2-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ingún resultado puede refutarla, porque el fracaso se explica como falta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afirmación es falsable cuando se puede describir qué observación la refutaría. Si el éxito confirma la ley y el fracaso también, la promesa no distingue entre funcionar y no funcionar, y deja de ser comprobable. Las otras opciones confunden dificultad, autoría o antigüedad con el problema lóg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as cuatro crí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opularidad mide cuánta gente la compró o la repitió, no si se sostiene. Es la falacia de apelar a la mayoría: muchas personas pueden compartir una creencia y seguir sin tener evidencia de ella. La venta es un dato de mercado, no un dato sobre la val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popularidad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sgo de confirmación → Solo se cuentan los casos que funcion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sencia de mecanismo → No hay cadena causal con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mesa no falsable → Ningún resultado la ref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sgo de supervivencia → Faltan los casos que fracas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críticas apuntan a problemas distintos de la misma prueba. La trampa es usar el sesgo de confirmación para todo: también hay críticas sobre el mecanismo y sobre la selección de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documental no muestra casos de fracaso → Cr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 estudio compara dos grupos y se replica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ucha gente lo compró, entonces es cierto → Fal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alabra frecuencia se usa sin medición → Cr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predicción hecha antes de los hechos se cumple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 no funcionó, es que no creíste → Fal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rítica señala un problema en la prueba; la evidencia es un resultado que se puede examinar; la falacia es un argumento que parece prueba y no lo es. La tercera frase es la más común: confunde ventas con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afirmación tal cual → Imaginar qué observación la refutaría → Buscar la evidencia disponible → Decidir qué se acepta y con qué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rase exacta, después la condición de refutación, luego la evidencia y al final la decisión. Si empiezas por la evidencia, puedes encontrar algo que suene bien y acomodarlo a la conclusión que ya ten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5 y la cascada de la popu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crítica bien hecha demuestra por sí sola que la afirmación es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criticar con refutar: señalar un fallo no demuestra la falsedad. La cuarta comete la falacia de popularidad.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cuatro crí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able · refu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able y refutaría: la condición de refutación es lo que separa una afirmación examinable de una promesa que se confirma con cualquier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hoja de audit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2-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de auditoría con cuatro columnas aplicada a tres frases del género. Escribe la frase tal cual, qué observarías si fuera verdadera, qué observarías si fuera falsa y qué evidencia existe hoy. Al final, una línea por frase: la acepto, la acepto con límites o la descarto,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una hoja de auditoría · Memoria: críticas y fala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una hoja de auditoría · Memoria: críticas y fala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ño se estrenó el doc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2006, y de ahí salió el libro del mismo tí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sesgo de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ar los casos que confirman la idea y no los que la contradi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a promesa no sea fal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ingún resultado puede refutarla: el éxito y el fracaso se explican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a crítica demuestra que la afirmación es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ñala un problema en la prueba; la evidencia que la refuta es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la popu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tención y ventas, no valid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2-oa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058" r:id="rId1"/>
    <p:sldLayoutId id="2482525059" r:id="rId2"/>
    <p:sldLayoutId id="2482525060" r:id="rId3"/>
    <p:sldLayoutId id="248252506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998143c546c9c503398045348d0acf7bca28ef0d2f991411.jpg"/>
  <Relationship Id="rId3" Type="http://schemas.openxmlformats.org/officeDocument/2006/relationships/hyperlink" Target="https://atraccion.lumbre.lat/object/atr-sec-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hyperlink" Target="https://atraccion.lumbre.lat/object/atr-sec-r02-oa03" TargetMode="External"/>
  <Relationship Id="rId4" Type="http://schemas.openxmlformats.org/officeDocument/2006/relationships/hyperlink" Target="https://atraccion.lumbre.lat/object/atr-sec-r02-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hyperlink" Target="https://atraccion.lumbre.lat/object/atr-sec-r02-oa03" TargetMode="External"/>
  <Relationship Id="rId4" Type="http://schemas.openxmlformats.org/officeDocument/2006/relationships/hyperlink" Target="https://atraccion.lumbre.lat/object/atr-sec-r02-oa03"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hyperlink" Target="https://atraccion.lumbre.lat/object/atr-sec-r02-oa03" TargetMode="External"/>
  <Relationship Id="rId4" Type="http://schemas.openxmlformats.org/officeDocument/2006/relationships/hyperlink" Target="https://atraccion.lumbre.lat/object/atr-sec-r02-oa03"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hyperlink" Target="https://atraccion.lumbre.lat/object/atr-sec-r02-oa03" TargetMode="External"/>
  <Relationship Id="rId4"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hyperlink" Target="https://dictionary.apa.org/confirmation-bias" TargetMode="External"/>
  <Relationship Id="rId4" Type="http://schemas.openxmlformats.org/officeDocument/2006/relationships/hyperlink" Target="https://pubmed.ncbi.nlm.nih.gov/?term=gratitude+well-being+meta-analysis"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hyperlink" Target="https://www.apa.org/topics/stres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2-oa03" TargetMode="External"/>
  <Relationship Id="rId3"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ít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ntífic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cument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2-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oner las críticas principales a El Secreto, distinguir crítica de evidencia y explicar por qué la popularidad no es prueba de valide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cumental de 2006 convirtió la ley de atracción en un fenómeno de masas. Esta lección expone las críticas principales —sesgo de confirmación, ausencia de mecanismo, promesas que no pueden fallar, sesgo de supervivencia— y separa dos cosas que suelen confundirse: señalar un fallo en una prueba y aportar una prueba. Termina con una hoja de auditoría para examinar cualquier afirmación del géner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 secreto · crítica · sesgo de confirmación · falsabilidad · evidencia · autoayuda · pensamiento crítico · 200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se estrenó como documental en 2006 y se convirtió en libro y fenómeno de ventas. Su tesis es simple y seductora: los pensamientos emiten una frecuencia, lo semejante atrae lo semejante y basta pedir, creer y sentir para recibir. La crítica científica no consiste en decir que todo es mentira; consiste en preguntar qué se afirma, qué se presenta como prueba y qué se necesitaría para refutar la tesis. Al terminar vas a poder exponer las críticas principales, distinguir una crítica de una evidencia y explicar por qué millones de lectores no convierten una idea en verdade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le falta a El Secreto para ser una teoría y no solo una promesa? Le faltan mecanismos, predicciones que puedan fallar y comparaciones que descarten otras explicaciones. La lección muestra dónde falla cada pie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afirma el document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 versión de 2006, la ley se presenta en tres pasos: pides lo que quieres, crees que lo recibirás y lo recibes. El paso intermedio no es una acción sino un estado: sentir como si ya lo tuvieras. A eso se añaden dos ideas fuertes: que el pensamiento emite una frecuencia y que los pensamientos negativos atraen desgracias, enfermedades y pobrez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afirma el document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anterior era más modesta. Mulford hablaba de hábitos y carácter; Wattles incluía la acción y el oficio; Shinn hablaba de fe y palabras. El documental tomó ese vocabulario y lo comprimió en una promesa inmediata, sin las condiciones que los autores antiguos ponían. Esa compresión explica su éxito y también su vulnerabilidad: una promesa sin condiciones es fácil de vender y fácil de refutar.]]></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documental afirma: el estado interno atrae circunstancias externas, incluidas la salud y el dine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afirma el document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presenta como prueba: testimonios de personas que cuentan que les funcionó.]]></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presenta: casos de fracaso, comparaciones con quien no practicó, ni un mecanismo verificable.]]></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puede tener valor: la claridad de objetivos, la gratitud y la visualización como preparación, prácticas que se estudian por separado y con efectos modest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ríticas princip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crítica es el sesgo de confirmación. El documental cuenta los aciertos y no los fallos: si alguien pidió, creyó y no recibió, ese caso no aparece. Con esa selección, cualquier resultado se vuelve compatible con la tesis, y una tesis compatible con todo no distingue entre funcionar y no funcion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ríticas princip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que el testimonio es el primer paso, no el último. Una historia puede abrir una investigación; no la cierr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critica-flu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ríticas principal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la ausencia de mecanismo. Entre un pensamiento y un suceso externo no hay una cadena causal conocida; la palabra frecuencia se usa como metáfora, pero se presenta como si fuera una magnitud física. La tercera es la no falsabilidad: si el resultado llega, es prueba de la ley; si no llega, es prueba de que no creíste lo suficiente. Esa regla convierte cada fracaso en confirmación y hace imposible el exa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ríticas principal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el sesgo de supervivencia: se conocen las historias de quienes insistieron y les fue bien, no las de quienes insistieron y les fue mal. La quinta es ética: si la enfermedad o la pobreza se atraen con el pensamiento, quien las sufre queda señalado como responsable de su desgracia. Esa idea puede aumentar la culpa justo cuando alguien necesita ayu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ríticas princip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más importante: una crítica bien hecha no necesita exagerar. Señala qué falta y deja que la evidencia habl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critica-tab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ríticas princip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teoría que explica todos los resultados posibles no se puede comprobar; y una práctica que culpa a quien no mejora no es una práctica seg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rítica no es evide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r un fallo en un argumento no demuestra que la conclusión sea falsa. «No hay evidencia de que X» y «hay evidencia de que no X» son frases distintas, y la primera es la que corresponde casi siempre. La crítica bien hecha no sustituye la investigación: pide que la afirmación se examine con los mismos criterios que cualquier ot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rítica no es evide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críticas flojas. Decir que algo es pseudociencia sin especificar qué afirmación se examina y qué la refutaría es una etiqueta, no un argumento. La crítica útil es específica: nombra la afirmación, dice qué evidencia la sostendría y qué evidencia la descartaría. Aplicada a El Secreto, la crítica útil no discute que la gratitud pueda mejorar el ánimo; discute que el pensamiento cambie sucesos externos por una frecuenc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rítica no es evide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taría como evidencia? Una predicción clara hecha antes de los hechos, una comparación con un grupo que no practica, resultados que se repitan cuando los busca otro equipo y un mecanismo plausible. Para las prácticas concretas —gratitud, metas, ensayo mental— hay estudios modestos y limitados; para la ley como mecanismo universal, no hay nada que se parezca a eso. La popularidad, mientras tanto, mide otra cosa: cuánta gente compró el lib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auditar una afirm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auditar una afirmación · Ejemplo resuelto 1: el testimonio viral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rel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ideo cuenta que una persona visualizó su nuevo trabajo y lo consiguió en pocas semanas. El video tiene música, cortes y una frase final: funciona si cre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auditar una afirmación · Ejemplo resuelto 1: el testimonio viral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cuántas personas hicieron lo mismo y no lo consiguieron, ni qué hizo ella además de visualizar: contactos, solicitudes, prepar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auditar una afirmación · Ejemplo resuelto 1: el testimonio viral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rítica específ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no distingue entre la visualización y la búsqueda activa. Para atribuir el resultado a la práctica habría que comparar con personas que buscaron trabajo sin visualiz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auditar una afirmación · Ejemplo resuelto 1: el testimonio viral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jus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deo puede ser cierto y aun así no ser prueba. Se puede agradecer el testimonio y reservar la conclus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auditar una afirmación · Ejemplo resuelto 2: el titular que dice que la ciencia confirm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itular]]></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nota anuncia que la ciencia confirmó que la gratitud cambia el cerebro. El titular es atractivo y probablemente exagera lo que el estudio muest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auditar una afirmación · Ejemplo resuelto 2: el titular que dice que la ciencia confirm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Qué puede haber detrá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udio pequeño, con una medida indirecta y sin réplica independiente. Eso no lo invalida, pero limita lo que se puede conclu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auditar una afirmación · Ejemplo resuelto 2: el titular que dice que la ciencia confirm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istinció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gratitud se asocie a cambios en el ánimo o en la atención no confirma que el pensamiento atraiga sucesos. Son dos afirmaciones distintas y la segunda no se sigue de la prime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auditar una afirmación · Ejemplo resuelto 2: el titular que dice que la ciencia confirma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 útil]]></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el estudio original, el tamaño de la muestra y sus límites antes de repetir el titular. Si no puedes encontrarlo, no lo repitas como prueb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audito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de auditoría de afirmaciones con cuatro columnas: la afirmación tal como se dice, qué observaría si fuera verdadera, qué observaría si fuera falsa y qué evidencia existe hoy. La segunda y la tercera columna son el corazón del ejercicio: si son idénticas o si no puedes imaginar nada que la refute, la afirmación no es comproba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audito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escalón es el que importa: que una idea se sienta obvia no dice nada sobre si es correcta. La sensación de obviedad también se fabrica repitien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sec-critica-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auditor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 la hoja a tres frases de El Secreto o de cualquier libro del género. No se trata de ganar la discusión: se trata de saber qué estás aceptando y qué estás dejando fuera. Una afirmación que pasa el examen merece respeto; una que no lo pasa puede seguir siendo inspiradora, pero no puede ocupar el lugar de una prueb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auditorí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crítica central al carácter no falsable de la promes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promesa es difícil de entender.]]></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ingún resultado puede refutarla, porque el fracaso se explica como falta de fe.]]></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promesa no viene de un autor conocid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promesa es demasiado antigua para estudiar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auditor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 una idea sea popular o muy vendida es una prueba de que es verdade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auditorí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rítica con lo que seña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sgo de confirm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usencia de mecanism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mesa no falsab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sgo de superviv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cadena causal conoci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ingún resultado la refu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tan los casos que fracasaro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se cuentan los casos que funcionar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auditorí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su función en una discu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ít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ala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documental no muestra casos de fracas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estudio compara dos grupos y se replic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ucha gente lo compró, entonces es cier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alabra frecuencia se usa sin medi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predicción hecha antes de los hechos se cumpl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 no funcionó, es que no creíst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auditorí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auditoría de afirm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afirmación tal cu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dir qué se acepta y con qué límit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maginar qué observación la refutarí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la evidencia disponib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auditor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anotó estas cinco fras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esgo de confirmación consiste en contar solo los acierto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crítica bien hecha demuestra por sí sola que la afirmación es fals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usencia de mecanismo es un motivo para pedir más prueba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millones de personas compran el libro, la ley queda prob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istinguir crítica de evidencia evita confundir una sospecha con un result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auditorí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afirmación es ___ cuando se puede especificar qué observación la ___; si nada puede refutarla, no es comprobab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una hoja de auditorí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de auditoría con cuatro columnas aplicada a tres frases del género. Escribe la frase tal cual, qué observarías si fuera verdadera, qué observarías si fuera falsa y qué evidencia existe hoy. Al final, una línea por frase: la acepto, la acepto con límites o la descarto, y por qué.]]></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llenar la tercera columna, no es que la afirmación sea obvia: es que no es comprobable. Si la segunda y la tercera son iguales, tampoco hay nada que examin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una hoja de auditoría · Memoria: críticas y fala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go de 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acier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go de superviv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n los frac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fal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la ref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mecan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cadena cau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pu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no valid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 un fa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Memoria: críticas y falacia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2-oa03"/>
              </a:rPr>
              <a:t><![CDATA[Abrir el juego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ño se estrenó el document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2006, y de ahí salió el libro del mismo títul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sesgo de confirm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ar los casos que confirman la idea y no los que la contradic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a promesa no sea falsabl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ingún resultado puede refutarla: el éxito y el fracaso se explican igu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a crítica demuestra que la afirmación es fal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ñala un problema en la prueba; la evidencia que la refuta es otra cos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la popularid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una hoja de auditoría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ención y ventas, no validez.]]></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presenta una crítica como si fuera un estudio ni una venta como si fuera una prueba. Las definiciones de sesgo y de falacia se pueden consultar en las fuentes de abajo; las revisiones sobre gratitud y bienestar sirven para ver qué se ha estudiado y con qué límites. Ninguna de esas fuentes convierte la ley de atracción en una teoría comprobada.]]></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dictionary.apa.org/confirmation-bias"/>
              </a:rPr>
              <a:t><![CDATA[APA: sesgo de confirmació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finición breve del sesgo que explica por qué contamos los aciertos y olvidamos los fallo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pubmed.ncbi.nlm.nih.gov/?term=gratitude+well-being+meta-analysis"/>
              </a:rPr>
              <a:t><![CDATA[PubMed: gratitud y bienest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iones sobre gratitud y bienestar: útiles para separar la práctica concreta de la promesa global.]]></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topics/stress"/>
              </a:rPr>
              <a:t><![CDATA[APA: estrés y salud]]></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sobre la relación entre estrés, conducta y salud, sin promesas de cur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puedes nombrar las críticas principales sin convertirlas en insultos: sesgo de confirmación, ausencia de mecanismo, promesa no falsable, sesgo de supervivencia y costo ético de culpar a quien sufre. También sabes que una crítica no es una prueba y que la popularidad mide ventas. Lo siguiente es el mercado que sostiene todo esto: quién gana, cómo se vende y qué preguntas conviene hacer antes de compr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2-oa03"/>
              </a:rPr>
              <a:t><![CDATA[La crítica científica al document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5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crítica de evidencia y sabes por qué la popularidad no valida una tesis. Siguiente lección: el mercado del desarrollo personal.]]></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críticas y a la sección 3. Casi siempre el fallo está en usar una crítica como si fuera una refutación, o en aceptar ventas como si fueran prueb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2026-11-01T04:53:05Z</dcterms:created>
  <dcterms:modified xsi:type="dcterms:W3CDTF">2026-11-01T04:53:05Z</dcterms:modified>
  <dc:title>La crítica científica al documental</dc:title>
  <dc:description>Presentación editable del OA «La crítica científica al documental». Enlace: https://atraccion.lumbre.lat/object/atr-sec-r02-oa03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