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presProps" Target="presProps.xml"/>
  <Relationship Id="rId61" Type="http://schemas.openxmlformats.org/officeDocument/2006/relationships/viewProps" Target="viewProps.xml"/>
  <Relationship Id="rId62"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4]]></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sec-r02-oa04]]></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Cómo se gana dinero aquí» (2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Cómo se gana dinero aquí» (3 de 3).]]></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sec-r02-oa0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Certificaciones, coaching y terapia» (2 de 3).]]></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Certificaciones, coaching y terapia» (3 de 3).]]></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sec-r02-oa04]]></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El filtro de compra»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sec-r02-oa04]]></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curso de ocho sem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El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curso grabado de ocho semanas, con certificado, una sesión de mentoría grupal y un módulo avanzado que se ofrece al final. Se anuncia con testimonios, cuenta regresiva y la frase cambia tu v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4]]></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curso de ocho sem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s seis preg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ién lo imparte: no se dice. Qué promete: una transformación, sin plazo ni criterio. Evidencia: testimonios elegidos. Costo total: el módulo avanzado no está incluido. Reembolso: no se menciona. Práctica: no se especifica qué se hace cad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4]]></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curso de ocho sem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lec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inguna de las seis respuestas es verificable: unas quedan vacías y otras son vagas. Eso no prueba que el curso sea malo; prueba que la decisión se tomaría a ciegas. La cuenta regresiva no es información sobre el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4]]></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curso de ocho sem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edir por escrito el temario, la credencial de quien enseña, el costo del nivel avanzado y la política de reembolso. Si no hay respuesta, no hay compra. Si la hay, comparar con una alternativa gratuita o más barata antes de pag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4]]></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certificación para vend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El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spués del curso, se ofrece una certificación que permitiría trabajar como coach y vender servicios propios. El argumento es que así recuperas la inver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4]]></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certificación para vend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Qué acred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e completaste ese programa. No acredita que el método funcione, ni que estés capacitado para tratar salud mental, ni que alguien vaya a contrata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4]]></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certificación para vend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El incen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certificación convierte al alumno en vendedor del mismo método. Eso puede crear una comunidad real y también una cadena de personas que necesitan creer para justificar lo que pagar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4]]></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certificación para vend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eguntar cuántos certificados se emiten, qué requisitos hay para mantenerlos, qué institución los reconoce y si el trabajo que quieres hacer requiere una licencia disti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4]]></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explique qué práctica concreta incluye, quién la imparte y qué límites recono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valor de un curso se puede evaluar por lo que enseña, quién lo enseña y qué límites admite. Los testimonios son casos elegidos, la urgencia es una técnica de venta y el precio alto no garantiza calidad. Un producto honesto puede describir su práctica y sus límites sin prometer una transfor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3 y la tabla de señ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sec-r02-oa04]]></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a certificación suele acreditar que completaste un curso, no que puedas tratar un problema de salud mental. La psicoterapia requiere formación clínica y licencia; el coaching no sustituye esa ate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la tabla de señ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sec-r02-oa04]]></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Testimonios en video → ¿Cuántos casos no salieron así?]]></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uenta regresiva → ¿La urgencia es real o artific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ertificado incluido → ¿Qué acredita y quién lo e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ivel avanzado → ¿Cuánto cuesta el recorrido compl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señal tiene una pregunta que la convierte en información útil. La trampa es quedarse en la señal: el testimonio impresiona, la pregunta lo vuelve examin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sec-r02-oa04]]></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Relacionar» (2 de 2).]]></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Un temario con prácticas semanales → Va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Una promesa de transformación sin plazo → V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Un coach que promete tratar depresión → Ries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Una política de reembolso clara → Va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Testimonios sin casos de fracaso → V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Un módulo avanzado que se ofrece al final → V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Valor, venta y riesgo no son lo mismo: el temario y el reembolso ayudan a decidir; la promesa y los testimonios seleccionados empujan a comprar; prometer tratamiento clínico es un riesgo que exige derivación. La trampa es meter el módulo avanzado en valor: puede ser útil, pero su función comercial es ampliar el ga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sec-r02-oa04]]></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Identificar quién lo imparte y qué credenciales tiene → Escribir qué promete exactamente → Sumar el costo total del recorrido → Revisar reembolso y esperar cuarenta y ocho ho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quién, después qué promete, luego cuánto cuesta de verdad y al final las condiciones de salida. Si empiezas por el precio, ya estás comparando dos cosas que quizá no sean compar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ascada del filtro de comp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sec-r02-oa04]]></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i un curso es caro, entonces es mej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confunde precio con calidad; la cuarta confunde una certificación con una licencia clínica. Las otras tres describen lo que la lección sos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la tabla de señ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sec-r02-oa04]]></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Detective de errores»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osto · cuarenta y och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osto total y cuarenta y ocho horas: el precio de entrada no es el precio del recorrido, y la pausa evita decidir en el momento de mayor pr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3 y la cascada del fil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sec-r02-oa04]]></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tu filtro en una página aplicado a un producto que estés considerando. Responde las seis preguntas por escrito, suma el costo total, describe la práctica concreta que incluye y anota la fecha en que decides. Al final escribe una línea: comprar, esperar o descartar, y qué información te falta para estar segu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4]]></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flexión» (2 de 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Lo que te llevas: tu filtro en una página · Memoria: mercado y fil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4]]></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Lo que te llevas: tu filtro en una página · Memoria: mercado y fil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4]]></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el primer incentivo del mer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vertir: al vendedor le pagan por inscripción, no por tu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4]]></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acredita un certifi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completaste un curso, no que el método funcione ni que puedas tratar salud ment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4]]></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istingue coaching de psicoterap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psicoterapia es una práctica clínica con formación y licencia; el coaching acompaña metas y hábi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4]]></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el costo tot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suma de niveles, materiales y renovaciones, no solo el precio de ent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4]]></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to conviene esperar antes de pag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renta y ocho horas, para que la urgencia no decida por ti.]]></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4]]></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4]]></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1494" r:id="rId1"/>
    <p:sldLayoutId id="2482531495" r:id="rId2"/>
    <p:sldLayoutId id="2482531496" r:id="rId3"/>
    <p:sldLayoutId id="2482531497"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cbd79d5ade2185ea06ca36f00f59e093abe53ece0912c81e1.jpg"/>
  <Relationship Id="rId3" Type="http://schemas.openxmlformats.org/officeDocument/2006/relationships/hyperlink" Target="https://atraccion.lumbre.lat/object/atr-sec-r02-oa04"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4"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4"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4"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4"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4"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4"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4"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4"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4" TargetMode="External"/>
  <Relationship Id="rId3" Type="http://schemas.openxmlformats.org/officeDocument/2006/relationships/hyperlink" Target="https://atraccion.lumbre.lat/object/atr-sec-r02-oa04" TargetMode="External"/>
  <Relationship Id="rId4" Type="http://schemas.openxmlformats.org/officeDocument/2006/relationships/hyperlink" Target="https://atraccion.lumbre.lat/object/atr-sec-r02-oa04" TargetMode="External"/>
  <Relationship Id="rId5"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4"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4"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4"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4" TargetMode="External"/>
  <Relationship Id="rId3" Type="http://schemas.openxmlformats.org/officeDocument/2006/relationships/hyperlink" Target="https://atraccion.lumbre.lat/object/atr-sec-r02-oa04" TargetMode="External"/>
  <Relationship Id="rId4" Type="http://schemas.openxmlformats.org/officeDocument/2006/relationships/hyperlink" Target="https://atraccion.lumbre.lat/object/atr-sec-r02-oa04"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4"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4"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4" TargetMode="External"/>
  <Relationship Id="rId3" Type="http://schemas.openxmlformats.org/officeDocument/2006/relationships/hyperlink" Target="https://atraccion.lumbre.lat/object/atr-sec-r02-oa04" TargetMode="External"/>
  <Relationship Id="rId4" Type="http://schemas.openxmlformats.org/officeDocument/2006/relationships/hyperlink" Target="https://atraccion.lumbre.lat/object/atr-sec-r02-oa04" TargetMode="External"/>
  <Relationship Id="rId5"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4"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4" TargetMode="Externa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4"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4"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4"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4"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4"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4"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4"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4"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4" TargetMode="Externa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4"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4"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4"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4"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4"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4"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4"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4"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4"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4"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4"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4"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4"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4" TargetMode="External"/>
  <Relationship Id="rId3" Type="http://schemas.openxmlformats.org/officeDocument/2006/relationships/hyperlink" Target="https://atraccion.lumbre.lat/object/atr-sec-r02-oa04" TargetMode="External"/>
  <Relationship Id="rId4"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4"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4"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4"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4"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4"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4"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4"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4"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4"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4"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4" TargetMode="External"/>
  <Relationship Id="rId3" Type="http://schemas.openxmlformats.org/officeDocument/2006/relationships/hyperlink" Target="https://www.apa.org/topics/psychotherapy" TargetMode="External"/>
  <Relationship Id="rId4" Type="http://schemas.openxmlformats.org/officeDocument/2006/relationships/hyperlink" Target="https://www.who.int/health-topics/mental-health" TargetMode="Externa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4" TargetMode="External"/>
  <Relationship Id="rId3" Type="http://schemas.openxmlformats.org/officeDocument/2006/relationships/hyperlink" Target="https://pubmed.ncbi.nlm.nih.gov/?term=coaching+wellbeing+systematic+review" TargetMode="External"/>
  <Relationship Id="rId4"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4" TargetMode="Externa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4"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4" TargetMode="External"/>
  <Relationship Id="rId3" Type="http://schemas.openxmlformats.org/officeDocument/2006/relationships/notesSlide" Target="../notesSlides/notesSlide57.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ercad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l]]></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sarroll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ersonal]]></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sec-r02-oa04"/>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4"/>
              </a:rPr>
              <a:t><![CDATA[El mercado del desarrollo perso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cribir cómo funciona el mercado de la autoayuda, reconocer sus incentivos comerciales y aplicar un filtro de compra a un producto rea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4"/>
              </a:rPr>
              <a:t><![CDATA[El mercado del desarrollo perso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ibros baratos, cursos, mentorías, certificaciones y comunidades de pago: el desarrollo personal es un mercado con incentivos concretos. Esta lección explica cómo se gana dinero, por qué un certificado no es una licencia y cómo decidir una compra sin marcas ni precios inventados. El producto final es un filtro de seis preguntas aplicado a un producto que estés considerando de verdad.]]></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4"/>
              </a:rPr>
              <a:t><![CDATA[El mercado del desarrollo perso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57]]></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mercado · autoayuda · coaching · certificaciones · consumo · incentivos · ética · decision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4"/>
              </a:rPr>
              <a:t><![CDATA[El mercado del desarrollo perso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5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ercado del desarrollo personal mueve libros, cursos, talleres, certificaciones, suscripciones y retiros. No es un mercado ilegítimo: vende herramientas que a veces ayudan y comunidades que a veces sostienen. Pero tiene una característica que conviene conocer: el comprador no puede evaluar el producto antes de comprarlo, y el vendedor gana cuando convierte, no cuando tú mejoras. Esta lección describe esos incentivos sin caricaturizar a nadie y te da un filtro para decidir una compra concret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4"/>
              </a:rPr>
              <a:t><![CDATA[El mercado del desarrollo perso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57]]></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ómo distingo un producto que me va a servir de uno que solo está bien vendido? Con seis preguntas que se responden por escrito antes de pagar, y con la costumbre de sumar el costo total del recorrid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Cómo se gana dinero aquí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4"/>
              </a:rPr>
              <a:t><![CDATA[El mercado del desarrollo perso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5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odelo clásico empieza con un libro barato que sirve de puerta: se vende mucho, deja poco margen y sobre todo hace conocido al autor. Después vienen el curso, el taller presencial, la mentoría, la certificación y la comunidad de pago. Cada eslabón tiene un precio mayor que el anterior y promete un acceso más cercano: más contacto, más acompañamiento, más niv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Cómo se gana dinero aquí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4"/>
              </a:rPr>
              <a:t><![CDATA[El mercado del desarrollo perso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5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e diseño no es un engaño por sí mismo. Un curso puede dar estructura, un grupo puede dar seguimiento y un mentor puede ahorrarte meses de prueba y error. El problema aparece cuando el siguiente nivel se presenta como necesario para que el anterior funcione, o cuando la promesa se mueve del aprendizaje a la transformación prometida. Ahí el incentivo comercial empieza a torcer el contenido.]]></a:t>
            </a:r>
          </a:p>
        </p:txBody>
      </p:sp>
      <p:sp>
        <p:nvSpPr>
          <p:cNvPr id="8" name=""/>
          <p:cNvSpPr txBox="1"/>
          <p:nvPr/>
        </p:nvSpPr>
        <p:spPr>
          <a:xfrm>
            <a:off x="514350" y="36004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6004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centivo de conversión: al vendedor le pagan por inscripción, no por tu resultad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Cómo se gana dinero aquí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4"/>
              </a:rPr>
              <a:t><![CDATA[El mercado del desarrollo perso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57]]></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centivo de urgencia: la cuenta regresiva y el cupo limitado empujan a decidir sin comparar.]]></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centivo de prueba social: los testimonios se eligen y se editan; los fracasos no suelen aparecer.]]></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centivo de continuidad: la suscripción y el nivel avanzado hacen que el gasto no termine en la primera compr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Cómo se gana dinero aquí]]></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4"/>
              </a:rPr>
              <a:t><![CDATA[El mercado del desarrollo perso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57]]></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ra la flecha entre certificación y comunidad: el negocio no termina en el curso, suele empezar ahí. Sumar los eslabones es parte del filtro.]]></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sec-mercado-flujo.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Certificaciones, coaching y terapi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4"/>
              </a:rPr>
              <a:t><![CDATA[El mercado del desarrollo perso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5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certificación suele acreditar que completaste un curso, no que el método funcione ni que estés autorizado a tratar problemas de salud. En coaching no existe un estándar único obligatorio: hay escuelas serias, escuelas improvisadas y certificados que solo prueban que pagaste un programa. Eso no vuelve inútil al coaching; vuelve necesario preguntar quién lo imparte y para qué está capacitad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Certificaciones, coaching y terapi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4"/>
              </a:rPr>
              <a:t><![CDATA[El mercado del desarrollo perso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5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sicoterapia es otra cosa. Es una práctica clínica que en muchos países requiere formación reglada y licencia, y que trata problemas de salud mental con procedimientos evaluados. Un coach puede acompañar metas, hábitos o decisiones; no puede sustituir a un psicólogo ni a un médico. Si el producto promete tratar ansiedad, depresión o trauma, la pregunta correcta no es cuánto cuesta: es quién lo imparte y con qué credencia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Certificaciones, coaching y terapi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4"/>
              </a:rPr>
              <a:t><![CDATA[El mercado del desarrollo perso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57]]></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límites de esta escuela]]></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s prácticas acompañan y no sustituyen la atención de un profesional de la salud mental. Y en lo económico: esto es orientación general y no asesoría financiera personalizada. Un curso de desarrollo personal no es un tratamiento clínico ni un plan financier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Certificaciones, coaching y terap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4"/>
              </a:rPr>
              <a:t><![CDATA[El mercado del desarrollo perso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57]]></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segunda columna no acusa a nadie: describe lo que la señal puede significar. La tercera convierte la desconfianza en una pregunta concreta.]]></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sec-mercado-tabla.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filtro de compr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4"/>
              </a:rPr>
              <a:t><![CDATA[El mercado del desarrollo perso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5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filtro tiene seis preguntas y se responde por escrito, no de memoria. Primera: ¿quién lo imparte y qué formación verificable tiene? Segunda: ¿qué promete exactamente, con qué palabras y con qué plazo? Tercera: ¿qué evidencia presenta: estudios, testimonios o solo autoridad? Cuarta: ¿cuál es el costo total, incluidos los niveles, materiales y renovaciones? Quinta: ¿qué pasa si no me sirve: hay reembolso, con qué condiciones? Sexta: ¿qué práctica concreta incluye y cómo sabré si la estoy haciend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filtro de compr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4"/>
              </a:rPr>
              <a:t><![CDATA[El mercado del desarrollo perso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5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 esas seis conviene añadir una regla de espera: cuarenta y ocho horas antes de pagar. La urgencia es una técnica de venta legítima, pero también es el momento en que se toman las peores decisiones. Si la oferta no sobrevive dos días de reflexión, probablemente no era para ti; si sobrevive, tienes mejores razones para comprarl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filtro de compr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4"/>
              </a:rPr>
              <a:t><![CDATA[El mercado del desarrollo perso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57]]></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una de las cuatro filas queda vacía, la decisión se toma con información incompleta. Esperar cuarenta y ocho horas es parte del filtro.]]></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sec-mercado-cascada.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filtro de compr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4"/>
              </a:rPr>
              <a:t><![CDATA[El mercado del desarrollo perso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5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filtro no sirve para burlarse de quien vende ni para sentirse superior. Sirve para reducir la asimetría: el vendedor conoce el producto y el comprador no. Preguntar por escrito, sumar costos y pedir condiciones es lo mínimo que se hace antes de una compra importante, y no hay razón para no hacerlo aquí.]]></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casos resueltos: el curso y la certifica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4"/>
              </a:rPr>
              <a:t><![CDATA[El mercado del desarrollo perso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57]]></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describen productos que existen en el mercado, sin marca y sin precio. Son ejercicios de análisis, no una acusación a una empresa concreta ni una recomendación de compr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4"/>
              </a:rPr>
              <a:t><![CDATA[El mercado del desarrollo perso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el curso y la certificación · Ejemplo resuelto 1: el curso de ocho semanas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product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curso grabado de ocho semanas, con certificado, una sesión de mentoría grupal y un módulo avanzado que se ofrece al final. Se anuncia con testimonios, cuenta regresiva y la frase cambia tu vid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4"/>
              </a:rPr>
              <a:t><![CDATA[El mercado del desarrollo perso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el curso y la certificación · Ejemplo resuelto 1: el curso de ocho semanas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s seis preguntas]]></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én lo imparte: no se dice. Qué promete: una transformación, sin plazo ni criterio. Evidencia: testimonios elegidos. Costo total: el módulo avanzado no está incluido. Reembolso: no se menciona. Práctica: no se especifica qué se hace cada seman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4"/>
              </a:rPr>
              <a:t><![CDATA[El mercado del desarrollo perso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el curso y la certificación · Ejemplo resuelto 1: el curso de ocho semanas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lectur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inguna de las seis respuestas es verificable: unas quedan vacías y otras son vagas. Eso no prueba que el curso sea malo; prueba que la decisión se tomaría a ciegas. La cuenta regresiva no es información sobre el product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4"/>
              </a:rPr>
              <a:t><![CDATA[El mercado del desarrollo perso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el curso y la certificación · Ejemplo resuelto 1: el curso de ocho semanas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decisión]]></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edir por escrito el temario, la credencial de quien enseña, el costo del nivel avanzado y la política de reembolso. Si no hay respuesta, no hay compra. Si la hay, comparar con una alternativa gratuita o más barata antes de paga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4"/>
              </a:rPr>
              <a:t><![CDATA[El mercado del desarrollo perso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el curso y la certificación · Ejemplo resuelto 2: la certificación para vender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product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pués del curso, se ofrece una certificación que permitiría trabajar como coach y vender servicios propios. El argumento es que así recuperas la inversió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4"/>
              </a:rPr>
              <a:t><![CDATA[El mercado del desarrollo perso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el curso y la certificación · Ejemplo resuelto 2: la certificación para vender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Qué acredit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 completaste ese programa. No acredita que el método funcione, ni que estés capacitado para tratar salud mental, ni que alguien vaya a contratart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4"/>
              </a:rPr>
              <a:t><![CDATA[El mercado del desarrollo perso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el curso y la certificación · Ejemplo resuelto 2: la certificación para vender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El incentiv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ertificación convierte al alumno en vendedor del mismo método. Eso puede crear una comunidad real y también una cadena de personas que necesitan creer para justificar lo que pagar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4"/>
              </a:rPr>
              <a:t><![CDATA[El mercado del desarrollo perso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el curso y la certificación · Ejemplo resuelto 2: la certificación para vender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decis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untar cuántos certificados se emiten, qué requisitos hay para mantenerlos, qué institución los reconoce y si el trabajo que quieres hacer requiere una licencia distint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tu filtro en una pági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4"/>
              </a:rPr>
              <a:t><![CDATA[El mercado del desarrollo perso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5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ducto es tu propio filtro, escrito en una página, aplicado a un producto que estés considerando de verdad. Responde las seis preguntas, suma el costo total, escribe qué práctica concreta incluye y espera cuarenta y ocho horas. Al final anota una decisión: comprar, esperar o descartar. Cualquiera de las tres es válida si está fundada.]]></a:t>
            </a:r>
          </a:p>
        </p:txBody>
      </p:sp>
      <p:sp>
        <p:nvSpPr>
          <p:cNvPr id="8" name=""/>
          <p:cNvSpPr txBox="1"/>
          <p:nvPr/>
        </p:nvSpPr>
        <p:spPr>
          <a:xfrm>
            <a:off x="514350" y="32670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e programa no te pide desconfiar de todo ni comprar nada. Te pide algo más simple: que sepas qué estás comprando y qué estás esperando. Un producto honesto resiste esa conversación; uno que solo vive de la urgencia, n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4"/>
              </a:rPr>
              <a:t><![CDATA[El mercado del desarrollo perso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tu filtro en una págin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es el mejor indicador de que un curso puede tener valor real?]]></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tenga muchos testimonios en video.]]></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explique qué práctica concreta incluye, quién la imparte y qué límites reconoce.]]></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tenga una cuenta regresiva y cupo limitado.]]></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cueste más que los demá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4"/>
              </a:rPr>
              <a:t><![CDATA[El mercado del desarrollo perso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tu filtro en una págin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certificación de coaching acredita que la persona está capacitada para tratar la ansiedad.]]></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4"/>
              </a:rPr>
              <a:t><![CDATA[El mercado del desarrollo perso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tu filtro en una págin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señal con la pregunta que debería activar.]]></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Testimonios en vide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uenta regresiv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ertificado incluid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Nivel avanzado]]></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urgencia es real o artificial?]]></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é acredita y quién lo emit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4"/>
              </a:rPr>
              <a:t><![CDATA[El mercado del desarrollo perso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57]]></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uánto cuesta el recorrido completo?]]></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uántos casos no salieron así?]]></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4"/>
              </a:rPr>
              <a:t><![CDATA[El mercado del desarrollo perso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tu filtro en una págin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elemento según lo que aporta a la decisión.]]></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alor]]></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nta]]></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iesg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Un temario con prácticas semanales]]></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Una promesa de transformación sin plazo]]></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Un coach que promete tratar depresió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4"/>
              </a:rPr>
              <a:t><![CDATA[El mercado del desarrollo perso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57]]></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Una política de reembolso clar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Testimonios sin casos de fracas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Un módulo avanzado que se ofrece al final]]></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4"/>
              </a:rPr>
              <a:t><![CDATA[El mercado del desarrollo perso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tu filtro en una págin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el filtro de compra tal como se aplic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Identificar quién lo imparte y qué credenciales tiene]]></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visar reembolso y esperar cuarenta y ocho horas]]></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scribir qué promete exactamente]]></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umar el costo total del recorrid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4"/>
              </a:rPr>
              <a:t><![CDATA[El mercado del desarrollo perso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tu filtro en una págin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ersona anotó estas cinco frases antes de comprar.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 certificado prueba que completaste un curso, no que el método funcione.]]></a:t>
            </a:r>
          </a:p>
        </p:txBody>
      </p:sp>
      <p:sp>
        <p:nvSpPr>
          <p:cNvPr id="10" name=""/>
          <p:cNvSpPr txBox="1"/>
          <p:nvPr/>
        </p:nvSpPr>
        <p:spPr>
          <a:xfrm>
            <a:off x="628650" y="2990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i un curso es caro, entonces es mejor.]]></a:t>
            </a:r>
          </a:p>
        </p:txBody>
      </p:sp>
      <p:sp>
        <p:nvSpPr>
          <p:cNvPr id="11" name=""/>
          <p:cNvSpPr txBox="1"/>
          <p:nvPr/>
        </p:nvSpPr>
        <p:spPr>
          <a:xfrm>
            <a:off x="628650" y="33528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umar el costo de todos los niveles evita decidir con información incompleta.]]></a:t>
            </a:r>
          </a:p>
        </p:txBody>
      </p:sp>
      <p:sp>
        <p:nvSpPr>
          <p:cNvPr id="12" name=""/>
          <p:cNvSpPr txBox="1"/>
          <p:nvPr/>
        </p:nvSpPr>
        <p:spPr>
          <a:xfrm>
            <a:off x="628650" y="40290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Un coach con certificado puede sustituir a un psicólog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4"/>
              </a:rPr>
              <a:t><![CDATA[El mercado del desarrollo perso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57]]></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a popularidad de un producto mide ventas, no resultado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4"/>
              </a:rPr>
              <a:t><![CDATA[El mercado del desarrollo perso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tu filtro en una página]]></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filtro pide sumar el ___ total y esperar ___ horas antes de paga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4"/>
              </a:rPr>
              <a:t><![CDATA[El mercado del desarrollo perso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tu filtro en una página]]></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tu filtro en una página aplicado a un producto que estés considerando. Responde las seis preguntas por escrito, suma el costo total, describe la práctica concreta que incluye y anota la fecha en que decides. Al final escribe una línea: comprar, esperar o descartar, y qué información te falta para estar segur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4"/>
              </a:rPr>
              <a:t><![CDATA[El mercado del desarrollo perso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57]]></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No inventes precios ni marcas: usa el producto que tengas delante y escribe lo que no sabes. La respuesta honesta a una pregunta vacía es «no lo sé», y esa también es información.]]></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tu filtro en una página · Memoria: mercado y filtr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4"/>
              </a:rPr>
              <a:t><![CDATA[El mercado del desarrollo perso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57]]></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b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rta bara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ntor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ompañamiento cerc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ertif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rso comple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aching]]></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tas y hábi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sicoterap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áctica con lic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o tot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do el recorr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4"/>
              </a:rPr>
              <a:t><![CDATA[El mercado del desarrollo perso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tu filtro en una página · Memoria: mercado y filtro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sec-r02-oa04"/>
              </a:rPr>
              <a:t><![CDATA[Abrir el juego en el O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4"/>
              </a:rPr>
              <a:t><![CDATA[El mercado del desarrollo perso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tu filtro en una página · Tarjetas de repaso antes de la lección cinco · Tarjeta 1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el primer incentivo del mercad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4"/>
              </a:rPr>
              <a:t><![CDATA[El mercado del desarrollo perso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tu filtro en una página · Tarjetas de repaso antes de la lección cinco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vertir: al vendedor le pagan por inscripción, no por tu resultad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4"/>
              </a:rPr>
              <a:t><![CDATA[El mercado del desarrollo perso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tu filtro en una página · Tarjetas de repaso antes de la lección cinco · Tarjeta 2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acredita un certificad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4"/>
              </a:rPr>
              <a:t><![CDATA[El mercado del desarrollo perso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tu filtro en una página · Tarjetas de repaso antes de la lección cinco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completaste un curso, no que el método funcione ni que puedas tratar salud mental.]]></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4"/>
              </a:rPr>
              <a:t><![CDATA[El mercado del desarrollo perso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tu filtro en una página · Tarjetas de repaso antes de la lección cinco · Tarjeta 3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istingue coaching de psicoterapi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4"/>
              </a:rPr>
              <a:t><![CDATA[El mercado del desarrollo perso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tu filtro en una página · Tarjetas de repaso antes de la lección cinco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psicoterapia es una práctica clínica con formación y licencia; el coaching acompaña metas y hábito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4"/>
              </a:rPr>
              <a:t><![CDATA[El mercado del desarrollo perso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tu filtro en una página · Tarjetas de repaso antes de la lección cinco · Tarjeta 4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el costo total?]]></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4"/>
              </a:rPr>
              <a:t><![CDATA[El mercado del desarrollo perso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tu filtro en una página · Tarjetas de repaso antes de la lección cinco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suma de niveles, materiales y renovaciones, no solo el precio de entrad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4"/>
              </a:rPr>
              <a:t><![CDATA[El mercado del desarrollo perso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tu filtro en una página · Tarjetas de repaso antes de la lección cinco · Tarjeta 5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to conviene esperar antes de pagar?]]></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4"/>
              </a:rPr>
              <a:t><![CDATA[El mercado del desarrollo perso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tu filtro en una página · Tarjetas de repaso antes de la lección cinco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renta y ocho horas, para que la urgencia no decida por ti.]]></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4"/>
              </a:rPr>
              <a:t><![CDATA[El mercado del desarrollo perso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5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no afirma precios, marcas ni resultados de ventas: describe incentivos y propone preguntas. Las fuentes de abajo sirven para entender qué es la psicoterapia, cuándo un problema de salud mental requiere atención profesional y qué se ha estudiado sobre coaching. Ninguna de ellas convierte un curso en tratamiento ni un certificado en licencia.]]></a:t>
            </a:r>
          </a:p>
        </p:txBody>
      </p:sp>
      <p:sp>
        <p:nvSpPr>
          <p:cNvPr id="8" name=""/>
          <p:cNvSpPr txBox="1"/>
          <p:nvPr/>
        </p:nvSpPr>
        <p:spPr>
          <a:xfrm>
            <a:off x="514350" y="3267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apa.org/topics/psychotherapy"/>
              </a:rPr>
              <a:t><![CDATA[APA: qué es la psicoterapia]]></a:t>
            </a:r>
          </a:p>
        </p:txBody>
      </p:sp>
      <p:sp>
        <p:nvSpPr>
          <p:cNvPr id="9" name=""/>
          <p:cNvSpPr txBox="1"/>
          <p:nvPr/>
        </p:nvSpPr>
        <p:spPr>
          <a:xfrm>
            <a:off x="514350" y="36385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Distingue la psicoterapia, que ejerce un profesional con licencia, de otras formas de acompañamiento.]]></a:t>
            </a:r>
          </a:p>
        </p:txBody>
      </p:sp>
      <p:sp>
        <p:nvSpPr>
          <p:cNvPr id="10" name=""/>
          <p:cNvSpPr txBox="1"/>
          <p:nvPr/>
        </p:nvSpPr>
        <p:spPr>
          <a:xfrm>
            <a:off x="514350" y="4267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www.who.int/health-topics/mental-health"/>
              </a:rPr>
              <a:t><![CDATA[OMS: salud mental]]></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4"/>
              </a:rPr>
              <a:t><![CDATA[El mercado del desarrollo perso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57]]></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Marco general para entender cuándo un problema de salud mental requiere atención profesional.]]></a:t>
            </a:r>
          </a:p>
        </p:txBody>
      </p:sp>
      <p:sp>
        <p:nvSpPr>
          <p:cNvPr id="8" name=""/>
          <p:cNvSpPr txBox="1"/>
          <p:nvPr/>
        </p:nvSpPr>
        <p:spPr>
          <a:xfrm>
            <a:off x="514350" y="18478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ubmed.ncbi.nlm.nih.gov/?term=coaching+wellbeing+systematic+review"/>
              </a:rPr>
              <a:t><![CDATA[PubMed: coaching y bienestar]]></a:t>
            </a:r>
          </a:p>
        </p:txBody>
      </p:sp>
      <p:sp>
        <p:nvSpPr>
          <p:cNvPr id="9" name=""/>
          <p:cNvSpPr txBox="1"/>
          <p:nvPr/>
        </p:nvSpPr>
        <p:spPr>
          <a:xfrm>
            <a:off x="514350" y="22193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Revisiones sobre coaching: útiles para ver qué se ha estudiado y con qué límite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4"/>
              </a:rPr>
              <a:t><![CDATA[El mercado del desarrollo perso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5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conoces el recorrido del dinero en este mercado y los incentivos que empujan a comprar: conversión, urgencia, prueba social y continuidad. Sabes que un certificado no es una licencia y que el filtro de seis preguntas se responde por escrito, con el costo total y una pausa de cuarenta y ocho horas. Lo siguiente es elegir autor: cinco criterios para decidir a quién leer y cómo justificar la elecció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4"/>
              </a:rPr>
              <a:t><![CDATA[El mercado del desarrollo perso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6-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27-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28-match]]></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29-sort]]></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0-secuenci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4"/>
              </a:rPr>
              <a:t><![CDATA[El mercado del desarrollo perso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57]]></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1-detectiv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2-llena]]></a:t>
            </a:r>
          </a:p>
        </p:txBody>
      </p:sp>
      <p:sp>
        <p:nvSpPr>
          <p:cNvPr id="9" name=""/>
          <p:cNvSpPr txBox="1"/>
          <p:nvPr/>
        </p:nvSpPr>
        <p:spPr>
          <a:xfrm>
            <a:off x="514350" y="19240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puedes analizar un producto por sus incentivos y aplicar el filtro sin marcas ni precios inventados. Siguiente lección: cómo elegir un autor.]]></a:t>
            </a:r>
          </a:p>
        </p:txBody>
      </p:sp>
      <p:sp>
        <p:nvSpPr>
          <p:cNvPr id="10" name=""/>
          <p:cNvSpPr txBox="1"/>
          <p:nvPr/>
        </p:nvSpPr>
        <p:spPr>
          <a:xfrm>
            <a:off x="514350" y="29241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tabla de señales y a la cascada del filtro. Casi siempre el fallo está en confundir precio con valor, certificado con licencia o urgencia con información.]]></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57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2026-11-01T06:40:21Z</dcterms:created>
  <dcterms:modified xsi:type="dcterms:W3CDTF">2026-11-01T06:40:21Z</dcterms:modified>
  <dc:title>El mercado del desarrollo personal</dc:title>
  <dc:description>Presentación editable del OA «El mercado del desarrollo personal». Enlace: https://atraccion.lumbre.lat/object/atr-sec-r02-oa04</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